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6858000" cy="9144000"/>
  <p:embeddedFontLst>
    <p:embeddedFont>
      <p:font typeface="Merriweather"/>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man Gar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A6C340-6D3B-4756-AA18-7196A3DEE3A3}">
  <a:tblStyle styleId="{ABA6C340-6D3B-4756-AA18-7196A3DEE3A3}"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Merriweather-italic.fntdata"/><Relationship Id="rId83" Type="http://schemas.openxmlformats.org/officeDocument/2006/relationships/font" Target="fonts/Merriweather-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Merriweather-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2" Type="http://schemas.openxmlformats.org/officeDocument/2006/relationships/font" Target="fonts/Merriweather-regular.fntdata"/><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08T06:50:47.933">
    <p:pos x="6000" y="0"/>
    <p:text>This is not correct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6da10280c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96da10280c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6da10280c_2_1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96da10280c_2_1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6da10280c_2_1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96da10280c_2_13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6da10280c_2_1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Student class Demonstration example to be explained for more deep illustration</a:t>
            </a:r>
            <a:endParaRPr/>
          </a:p>
        </p:txBody>
      </p:sp>
      <p:sp>
        <p:nvSpPr>
          <p:cNvPr id="204" name="Google Shape;204;g96da10280c_2_14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6da10280c_2_1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96da10280c_2_15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96da10280c_2_16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96da10280c_2_16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6da10280c_2_1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96da10280c_2_17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6da10280c_2_18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96da10280c_2_18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6da10280c_2_1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96da10280c_2_18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96da10280c_2_19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96da10280c_2_19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6da10280c_2_2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96da10280c_2_20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6da10280c_2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96da10280c_2_6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6da10280c_2_2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96da10280c_2_2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6da10280c_2_2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96da10280c_2_2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6da10280c_2_2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Code can be shown</a:t>
            </a:r>
            <a:endParaRPr/>
          </a:p>
        </p:txBody>
      </p:sp>
      <p:sp>
        <p:nvSpPr>
          <p:cNvPr id="310" name="Google Shape;310;g96da10280c_2_2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96da10280c_2_2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Code can be shown</a:t>
            </a:r>
            <a:endParaRPr/>
          </a:p>
        </p:txBody>
      </p:sp>
      <p:sp>
        <p:nvSpPr>
          <p:cNvPr id="320" name="Google Shape;320;g96da10280c_2_2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6da10280c_2_2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Code can be shown</a:t>
            </a:r>
            <a:endParaRPr/>
          </a:p>
        </p:txBody>
      </p:sp>
      <p:sp>
        <p:nvSpPr>
          <p:cNvPr id="329" name="Google Shape;329;g96da10280c_2_25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6da10280c_2_2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Code can be shown</a:t>
            </a:r>
            <a:endParaRPr/>
          </a:p>
        </p:txBody>
      </p:sp>
      <p:sp>
        <p:nvSpPr>
          <p:cNvPr id="340" name="Google Shape;340;g96da10280c_2_2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6da10280c_2_2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96da10280c_2_27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96da10280c_2_2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g96da10280c_2_28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96da10280c_2_29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2" name="Google Shape;372;g96da10280c_2_29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6da10280c_2_3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g96da10280c_2_30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6da10280c_2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96da10280c_2_7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96da10280c_2_3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5" name="Google Shape;395;g96da10280c_2_31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6da10280c_2_3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6" name="Google Shape;406;g96da10280c_2_3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6da10280c_2_3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g96da10280c_2_33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96da10280c_2_3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96da10280c_2_34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6da10280c_2_3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g96da10280c_2_35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6da10280c_2_36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96da10280c_2_36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6da10280c_2_37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g96da10280c_2_37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6da10280c_2_38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96da10280c_2_38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96da10280c_2_39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g96da10280c_2_39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6da10280c_2_40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1" name="Google Shape;491;g96da10280c_2_40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6da10280c_2_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96da10280c_2_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96da10280c_2_4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g96da10280c_2_41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96da10280c_2_42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96da10280c_2_42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6da10280c_2_4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g96da10280c_2_43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96da10280c_2_4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5" name="Google Shape;535;g96da10280c_2_44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96da10280c_2_4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g96da10280c_2_4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6da10280c_2_4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5" name="Google Shape;555;g96da10280c_2_46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6da10280c_2_4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96da10280c_2_47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6da10280c_2_48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96da10280c_2_48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6da10280c_2_49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g96da10280c_2_49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6da10280c_2_50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96da10280c_2_50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6da10280c_2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96da10280c_2_8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6da10280c_2_5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g96da10280c_2_5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96da10280c_2_52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7" name="Google Shape;627;g96da10280c_2_52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96da10280c_2_5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g96da10280c_2_54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6da10280c_2_5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g96da10280c_2_54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96da10280c_2_55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 name="Google Shape;662;g96da10280c_2_55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96da10280c_2_57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5" name="Google Shape;675;g96da10280c_2_57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6da10280c_2_57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5" name="Google Shape;685;g96da10280c_2_57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6da10280c_2_59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g96da10280c_2_59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96da10280c_2_60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8" name="Google Shape;708;g96da10280c_2_60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96da10280c_2_61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g96da10280c_2_61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6da10280c_2_92: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96da10280c_2_9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6da10280c_2_6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96da10280c_2_62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96da10280c_2_6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 name="Google Shape;740;g96da10280c_2_6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6da10280c_2_6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0" name="Google Shape;750;g96da10280c_2_6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96da10280c_2_6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 name="Google Shape;760;g96da10280c_2_6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96da10280c_2_6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 name="Google Shape;771;g96da10280c_2_6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96da10280c_2_66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2" name="Google Shape;782;g96da10280c_2_66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6da10280c_2_6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4" name="Google Shape;794;g96da10280c_2_6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96da10280c_2_68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5" name="Google Shape;805;g96da10280c_2_68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6da10280c_2_6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5" name="Google Shape;815;g96da10280c_2_69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96da10280c_2_7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6" name="Google Shape;826;g96da10280c_2_70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6da10280c_2_99:notes"/>
          <p:cNvSpPr txBox="1"/>
          <p:nvPr>
            <p:ph idx="1" type="body"/>
          </p:nvPr>
        </p:nvSpPr>
        <p:spPr>
          <a:xfrm>
            <a:off x="685800" y="4343378"/>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96da10280c_2_9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96da10280c_2_7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96da10280c_2_7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96da10280c_2_7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g96da10280c_2_7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96da10280c_2_7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6" name="Google Shape;856;g96da10280c_2_73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96da10280c_2_7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6" name="Google Shape;866;g96da10280c_2_743: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6da10280c_2_10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96da10280c_2_10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6da10280c_2_1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96da10280c_2_11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4" name="Shape 54"/>
        <p:cNvGrpSpPr/>
        <p:nvPr/>
      </p:nvGrpSpPr>
      <p:grpSpPr>
        <a:xfrm>
          <a:off x="0" y="0"/>
          <a:ext cx="0" cy="0"/>
          <a:chOff x="0" y="0"/>
          <a:chExt cx="0" cy="0"/>
        </a:xfrm>
      </p:grpSpPr>
      <p:sp>
        <p:nvSpPr>
          <p:cNvPr id="55" name="Google Shape;55;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1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comments" Target="../comments/comment1.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9.jpg"/><Relationship Id="rId4" Type="http://schemas.openxmlformats.org/officeDocument/2006/relationships/image" Target="../media/image4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4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27"/>
          <p:cNvSpPr txBox="1"/>
          <p:nvPr/>
        </p:nvSpPr>
        <p:spPr>
          <a:xfrm>
            <a:off x="781050" y="427275"/>
            <a:ext cx="3107400" cy="25542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Inheritance &amp; Polymorphism </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Day </a:t>
            </a:r>
            <a:r>
              <a:rPr b="1" lang="en" sz="1800">
                <a:solidFill>
                  <a:srgbClr val="FFFFFF"/>
                </a:solidFill>
              </a:rPr>
              <a:t>3</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Inheritance </a:t>
            </a:r>
            <a:endParaRPr b="1" i="0" sz="1800" u="none" cap="none" strike="noStrike">
              <a:solidFill>
                <a:srgbClr val="FFFFFF"/>
              </a:solidFill>
              <a:latin typeface="Times New Roman"/>
              <a:ea typeface="Times New Roman"/>
              <a:cs typeface="Times New Roman"/>
              <a:sym typeface="Times New Roman"/>
            </a:endParaRPr>
          </a:p>
        </p:txBody>
      </p:sp>
      <p:sp>
        <p:nvSpPr>
          <p:cNvPr id="113" name="Google Shape;113;p27"/>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36"/>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chemeClr val="dk1"/>
                </a:solidFill>
                <a:latin typeface="Calibri"/>
                <a:ea typeface="Calibri"/>
                <a:cs typeface="Calibri"/>
                <a:sym typeface="Calibri"/>
              </a:rPr>
              <a:t>Advantages of encapsulation</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You can make your class read-only or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write-only by declaring only getter or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setter methods.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This prevents other code or malicious code from accessing instance variables in your class that they should not read or modify.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86" name="Google Shape;186;p3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7" name="Google Shape;187;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8" name="Google Shape;188;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10;Document monitoring Glyph Isolated two colors vector icon easily modify or edit &#10;" id="189" name="Google Shape;189;p36"/>
          <p:cNvPicPr preferRelativeResize="0"/>
          <p:nvPr/>
        </p:nvPicPr>
        <p:blipFill rotWithShape="1">
          <a:blip r:embed="rId3">
            <a:alphaModFix/>
          </a:blip>
          <a:srcRect b="0" l="0" r="0" t="0"/>
          <a:stretch/>
        </p:blipFill>
        <p:spPr>
          <a:xfrm>
            <a:off x="5746275" y="1844550"/>
            <a:ext cx="1560827" cy="1611551"/>
          </a:xfrm>
          <a:prstGeom prst="rect">
            <a:avLst/>
          </a:prstGeom>
          <a:noFill/>
          <a:ln>
            <a:noFill/>
          </a:ln>
        </p:spPr>
      </p:pic>
      <p:pic>
        <p:nvPicPr>
          <p:cNvPr descr="Paper and pen icon - Vector" id="190" name="Google Shape;190;p36"/>
          <p:cNvPicPr preferRelativeResize="0"/>
          <p:nvPr/>
        </p:nvPicPr>
        <p:blipFill rotWithShape="1">
          <a:blip r:embed="rId4">
            <a:alphaModFix/>
          </a:blip>
          <a:srcRect b="0" l="0" r="0" t="0"/>
          <a:stretch/>
        </p:blipFill>
        <p:spPr>
          <a:xfrm>
            <a:off x="7349370" y="1877650"/>
            <a:ext cx="1434968" cy="1545350"/>
          </a:xfrm>
          <a:prstGeom prst="rect">
            <a:avLst/>
          </a:prstGeom>
          <a:noFill/>
          <a:ln>
            <a:noFill/>
          </a:ln>
        </p:spPr>
      </p:pic>
      <p:sp>
        <p:nvSpPr>
          <p:cNvPr id="191" name="Google Shape;191;p36"/>
          <p:cNvSpPr txBox="1"/>
          <p:nvPr/>
        </p:nvSpPr>
        <p:spPr>
          <a:xfrm>
            <a:off x="507300" y="14350"/>
            <a:ext cx="8342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The Second Principle of OOPs: </a:t>
            </a:r>
            <a:r>
              <a:rPr b="1" i="0" lang="en" sz="3000" u="none" cap="none" strike="noStrike">
                <a:solidFill>
                  <a:schemeClr val="lt1"/>
                </a:solidFill>
                <a:latin typeface="Calibri"/>
                <a:ea typeface="Calibri"/>
                <a:cs typeface="Calibri"/>
                <a:sym typeface="Calibri"/>
              </a:rPr>
              <a:t>Encapsulation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3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You can add variable logic/constraints in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setter methods, so you have full control</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of the data that can be assigned to the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instance variables.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7" name="Google Shape;197;p3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9" name="Google Shape;199;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constraint concept 2 colored line icon. Simple yellow and blue element illustration. constraint concept outline symbol design" id="200" name="Google Shape;200;p37"/>
          <p:cNvPicPr preferRelativeResize="0"/>
          <p:nvPr/>
        </p:nvPicPr>
        <p:blipFill rotWithShape="1">
          <a:blip r:embed="rId3">
            <a:alphaModFix/>
          </a:blip>
          <a:srcRect b="0" l="0" r="0" t="0"/>
          <a:stretch/>
        </p:blipFill>
        <p:spPr>
          <a:xfrm>
            <a:off x="6537300" y="1165025"/>
            <a:ext cx="2476500" cy="2667000"/>
          </a:xfrm>
          <a:prstGeom prst="rect">
            <a:avLst/>
          </a:prstGeom>
          <a:noFill/>
          <a:ln>
            <a:noFill/>
          </a:ln>
        </p:spPr>
      </p:pic>
      <p:sp>
        <p:nvSpPr>
          <p:cNvPr id="201" name="Google Shape;201;p37"/>
          <p:cNvSpPr txBox="1"/>
          <p:nvPr/>
        </p:nvSpPr>
        <p:spPr>
          <a:xfrm>
            <a:off x="507300" y="14350"/>
            <a:ext cx="8342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The Second Principle of OOPs: </a:t>
            </a:r>
            <a:r>
              <a:rPr b="1" i="0" lang="en" sz="3000" u="none" cap="none" strike="noStrike">
                <a:solidFill>
                  <a:schemeClr val="lt1"/>
                </a:solidFill>
                <a:latin typeface="Calibri"/>
                <a:ea typeface="Calibri"/>
                <a:cs typeface="Calibri"/>
                <a:sym typeface="Calibri"/>
              </a:rPr>
              <a:t>Encapsulation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5" name="Shape 205"/>
        <p:cNvGrpSpPr/>
        <p:nvPr/>
      </p:nvGrpSpPr>
      <p:grpSpPr>
        <a:xfrm>
          <a:off x="0" y="0"/>
          <a:ext cx="0" cy="0"/>
          <a:chOff x="0" y="0"/>
          <a:chExt cx="0" cy="0"/>
        </a:xfrm>
      </p:grpSpPr>
      <p:sp>
        <p:nvSpPr>
          <p:cNvPr id="206" name="Google Shape;206;p3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07" name="Google Shape;207;p3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8" name="Google Shape;208;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9" name="Google Shape;209;p3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210" name="Google Shape;210;p38"/>
          <p:cNvPicPr preferRelativeResize="0"/>
          <p:nvPr/>
        </p:nvPicPr>
        <p:blipFill rotWithShape="1">
          <a:blip r:embed="rId3">
            <a:alphaModFix/>
          </a:blip>
          <a:srcRect b="25289" l="52454" r="21521" t="22396"/>
          <a:stretch/>
        </p:blipFill>
        <p:spPr>
          <a:xfrm>
            <a:off x="2725700" y="744600"/>
            <a:ext cx="3659200" cy="4014676"/>
          </a:xfrm>
          <a:prstGeom prst="rect">
            <a:avLst/>
          </a:prstGeom>
          <a:noFill/>
          <a:ln cap="flat" cmpd="sng" w="38100">
            <a:solidFill>
              <a:srgbClr val="000000"/>
            </a:solidFill>
            <a:prstDash val="solid"/>
            <a:round/>
            <a:headEnd len="sm" w="sm" type="none"/>
            <a:tailEnd len="sm" w="sm" type="none"/>
          </a:ln>
        </p:spPr>
      </p:pic>
      <p:sp>
        <p:nvSpPr>
          <p:cNvPr id="211" name="Google Shape;211;p38"/>
          <p:cNvSpPr txBox="1"/>
          <p:nvPr/>
        </p:nvSpPr>
        <p:spPr>
          <a:xfrm>
            <a:off x="2602725" y="4693650"/>
            <a:ext cx="3780300" cy="24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Encapsulation</a:t>
            </a:r>
            <a:endParaRPr b="1" i="0" sz="2200" u="none" cap="none" strike="noStrike">
              <a:solidFill>
                <a:srgbClr val="4C1130"/>
              </a:solidFill>
              <a:latin typeface="Arial"/>
              <a:ea typeface="Arial"/>
              <a:cs typeface="Arial"/>
              <a:sym typeface="Arial"/>
            </a:endParaRPr>
          </a:p>
        </p:txBody>
      </p:sp>
      <p:sp>
        <p:nvSpPr>
          <p:cNvPr id="212" name="Google Shape;212;p38"/>
          <p:cNvSpPr txBox="1"/>
          <p:nvPr/>
        </p:nvSpPr>
        <p:spPr>
          <a:xfrm>
            <a:off x="507300" y="14350"/>
            <a:ext cx="8342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The Second Principle of OOPs: </a:t>
            </a:r>
            <a:r>
              <a:rPr b="1" i="0" lang="en" sz="3000" u="none" cap="none" strike="noStrike">
                <a:solidFill>
                  <a:schemeClr val="lt1"/>
                </a:solidFill>
                <a:latin typeface="Calibri"/>
                <a:ea typeface="Calibri"/>
                <a:cs typeface="Calibri"/>
                <a:sym typeface="Calibri"/>
              </a:rPr>
              <a:t>Encapsulation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3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8" name="Google Shape;218;p39"/>
          <p:cNvSpPr txBox="1"/>
          <p:nvPr/>
        </p:nvSpPr>
        <p:spPr>
          <a:xfrm>
            <a:off x="5835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already know that reusability of code is required lots of time in the code to make it less time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consuming and less hectic for the coder.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One of the vital benefit of object-oriented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programming is code reusability. </a:t>
            </a:r>
            <a:endParaRPr b="0" i="0" sz="2400" u="none" cap="none" strike="noStrike">
              <a:solidFill>
                <a:srgbClr val="000000"/>
              </a:solidFill>
              <a:latin typeface="Calibri"/>
              <a:ea typeface="Calibri"/>
              <a:cs typeface="Calibri"/>
              <a:sym typeface="Calibri"/>
            </a:endParaRPr>
          </a:p>
        </p:txBody>
      </p:sp>
      <p:sp>
        <p:nvSpPr>
          <p:cNvPr id="219" name="Google Shape;219;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0" name="Google Shape;220;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21" name="Google Shape;221;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Code Reusability</a:t>
            </a:r>
            <a:endParaRPr b="1" i="0" sz="3000" u="none" cap="none" strike="noStrike">
              <a:solidFill>
                <a:srgbClr val="FFFFFF"/>
              </a:solidFill>
              <a:latin typeface="Calibri"/>
              <a:ea typeface="Calibri"/>
              <a:cs typeface="Calibri"/>
              <a:sym typeface="Calibri"/>
            </a:endParaRPr>
          </a:p>
        </p:txBody>
      </p:sp>
      <p:pic>
        <p:nvPicPr>
          <p:cNvPr descr="Vector illustration, alarm clock rings on white background, concept of work time management, quick reaction awakening" id="222" name="Google Shape;222;p39"/>
          <p:cNvPicPr preferRelativeResize="0"/>
          <p:nvPr/>
        </p:nvPicPr>
        <p:blipFill rotWithShape="1">
          <a:blip r:embed="rId3">
            <a:alphaModFix/>
          </a:blip>
          <a:srcRect b="0" l="0" r="0" t="0"/>
          <a:stretch/>
        </p:blipFill>
        <p:spPr>
          <a:xfrm>
            <a:off x="6250675" y="1756275"/>
            <a:ext cx="2442799" cy="2198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sp>
        <p:nvSpPr>
          <p:cNvPr id="227" name="Google Shape;227;p40"/>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Why code reusability?</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rising cost of building large software systems can be attributed to the fact that most of the development takes place from scratch.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But by using the object-oriented programming methodology, large systems are built via modules that have been created earlier rather than by rewriting the code for the entire software from scratch.</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28" name="Google Shape;228;p4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9" name="Google Shape;229;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0" name="Google Shape;230;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31" name="Google Shape;231;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32" name="Google Shape;232;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Code Reusability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sp>
        <p:nvSpPr>
          <p:cNvPr id="237" name="Google Shape;237;p4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8" name="Google Shape;238;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 name="Google Shape;239;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40" name="Google Shape;240;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41" name="Google Shape;241;p4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The two main benefits of code reusability are: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saves on development effort and, in turn, reduces the overall development cost of the software.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makes system maintenance easier. This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is because only the new module will have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be tested for errors, not the entire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42" name="Google Shape;242;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Code Reusability</a:t>
            </a:r>
            <a:endParaRPr b="1" i="0" sz="3000" u="none" cap="none" strike="noStrike">
              <a:solidFill>
                <a:srgbClr val="FFFFFF"/>
              </a:solidFill>
              <a:latin typeface="Calibri"/>
              <a:ea typeface="Calibri"/>
              <a:cs typeface="Calibri"/>
              <a:sym typeface="Calibri"/>
            </a:endParaRPr>
          </a:p>
        </p:txBody>
      </p:sp>
      <p:pic>
        <p:nvPicPr>
          <p:cNvPr descr="Efficiency business chart" id="243" name="Google Shape;243;p41"/>
          <p:cNvPicPr preferRelativeResize="0"/>
          <p:nvPr/>
        </p:nvPicPr>
        <p:blipFill rotWithShape="1">
          <a:blip r:embed="rId3">
            <a:alphaModFix/>
          </a:blip>
          <a:srcRect b="0" l="0" r="0" t="0"/>
          <a:stretch/>
        </p:blipFill>
        <p:spPr>
          <a:xfrm>
            <a:off x="6371850" y="2268100"/>
            <a:ext cx="2516025" cy="186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4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 name="Google Shape;249;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51" name="Google Shape;251;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OOPs: Last Two Principles</a:t>
            </a:r>
            <a:endParaRPr b="1" i="0" sz="3000" u="none" cap="none" strike="noStrike">
              <a:solidFill>
                <a:srgbClr val="FFFFFF"/>
              </a:solidFill>
              <a:latin typeface="Calibri"/>
              <a:ea typeface="Calibri"/>
              <a:cs typeface="Calibri"/>
              <a:sym typeface="Calibri"/>
            </a:endParaRPr>
          </a:p>
        </p:txBody>
      </p:sp>
      <p:sp>
        <p:nvSpPr>
          <p:cNvPr id="252" name="Google Shape;252;p42"/>
          <p:cNvSpPr txBox="1"/>
          <p:nvPr/>
        </p:nvSpPr>
        <p:spPr>
          <a:xfrm>
            <a:off x="5835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Object-oriented programming provides these benefits through its last two principles: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Inheritance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Polymorphism</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oop arrows concept. Vector illustration of object oriented programming" id="253" name="Google Shape;253;p42"/>
          <p:cNvPicPr preferRelativeResize="0"/>
          <p:nvPr/>
        </p:nvPicPr>
        <p:blipFill rotWithShape="1">
          <a:blip r:embed="rId3">
            <a:alphaModFix/>
          </a:blip>
          <a:srcRect b="0" l="0" r="0" t="0"/>
          <a:stretch/>
        </p:blipFill>
        <p:spPr>
          <a:xfrm>
            <a:off x="5718725" y="2211875"/>
            <a:ext cx="3107875" cy="195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43"/>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Inheritance?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 object-oriented programming, inheritance provides a means by which an object of one class can use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properties of an object of another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Instead of using duplicate code i.e writing same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code again and again, the code is reused using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inheritance.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59" name="Google Shape;259;p4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 name="Google Shape;261;p4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62" name="Google Shape;262;p4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Inheritance</a:t>
            </a:r>
            <a:endParaRPr b="1" i="0" sz="3000" u="none" cap="none" strike="noStrike">
              <a:solidFill>
                <a:srgbClr val="FFFFFF"/>
              </a:solidFill>
              <a:latin typeface="Calibri"/>
              <a:ea typeface="Calibri"/>
              <a:cs typeface="Calibri"/>
              <a:sym typeface="Calibri"/>
            </a:endParaRPr>
          </a:p>
        </p:txBody>
      </p:sp>
      <p:pic>
        <p:nvPicPr>
          <p:cNvPr descr="Inheritance black emblem. Vintage. Vector Illustration. Detailed." id="263" name="Google Shape;263;p43"/>
          <p:cNvPicPr preferRelativeResize="0"/>
          <p:nvPr/>
        </p:nvPicPr>
        <p:blipFill rotWithShape="1">
          <a:blip r:embed="rId3">
            <a:alphaModFix/>
          </a:blip>
          <a:srcRect b="0" l="0" r="0" t="0"/>
          <a:stretch/>
        </p:blipFill>
        <p:spPr>
          <a:xfrm>
            <a:off x="6737300" y="2342450"/>
            <a:ext cx="2200300" cy="2369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4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Why Inheritance?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Duplicate code is not good because if there is a small error in it we have to go through every part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where the duplicate code is written.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Moreover, writing a similar kind of code for</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multiple different scenarios makes the code redundant and unreadable. </a:t>
            </a:r>
            <a:endParaRPr b="0" i="0" sz="2400" u="none" cap="none" strike="noStrike">
              <a:solidFill>
                <a:srgbClr val="000000"/>
              </a:solidFill>
              <a:latin typeface="Calibri"/>
              <a:ea typeface="Calibri"/>
              <a:cs typeface="Calibri"/>
              <a:sym typeface="Calibri"/>
            </a:endParaRPr>
          </a:p>
        </p:txBody>
      </p:sp>
      <p:sp>
        <p:nvSpPr>
          <p:cNvPr id="269" name="Google Shape;269;p4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1" name="Google Shape;271;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72" name="Google Shape;272;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73" name="Google Shape;273;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Inheritance</a:t>
            </a:r>
            <a:endParaRPr b="1" i="0" sz="3000" u="none" cap="none" strike="noStrike">
              <a:solidFill>
                <a:srgbClr val="FFFFFF"/>
              </a:solidFill>
              <a:latin typeface="Calibri"/>
              <a:ea typeface="Calibri"/>
              <a:cs typeface="Calibri"/>
              <a:sym typeface="Calibri"/>
            </a:endParaRPr>
          </a:p>
        </p:txBody>
      </p:sp>
      <p:pic>
        <p:nvPicPr>
          <p:cNvPr descr="Concept operating system error warning. 404 error web page vector illustration, Error warning window operating system. Vector for web page, banner, presentation, social media, documents, posters. " id="274" name="Google Shape;274;p44"/>
          <p:cNvPicPr preferRelativeResize="0"/>
          <p:nvPr/>
        </p:nvPicPr>
        <p:blipFill rotWithShape="1">
          <a:blip r:embed="rId3">
            <a:alphaModFix/>
          </a:blip>
          <a:srcRect b="0" l="0" r="0" t="0"/>
          <a:stretch/>
        </p:blipFill>
        <p:spPr>
          <a:xfrm>
            <a:off x="6471925" y="2271300"/>
            <a:ext cx="2350975" cy="168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4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4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Rather than writing the same code, again and again, the concept of inheritance is introduced.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With the help of inheritance, multiple classes can share a common set of methods and attributes.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These common set of methods and attributes can be reused in multiple classes thereby, helping to reduce the code redundancy.</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81" name="Google Shape;281;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 name="Google Shape;282;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83" name="Google Shape;283;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84" name="Google Shape;284;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Inheritance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19" name="Google Shape;119;p28"/>
          <p:cNvGraphicFramePr/>
          <p:nvPr/>
        </p:nvGraphicFramePr>
        <p:xfrm>
          <a:off x="596550" y="636900"/>
          <a:ext cx="3000000" cy="3000000"/>
        </p:xfrm>
        <a:graphic>
          <a:graphicData uri="http://schemas.openxmlformats.org/drawingml/2006/table">
            <a:tbl>
              <a:tblPr bandRow="1" firstRow="1">
                <a:noFill/>
                <a:tableStyleId>{ABA6C340-6D3B-4756-AA18-7196A3DEE3A3}</a:tableStyleId>
              </a:tblPr>
              <a:tblGrid>
                <a:gridCol w="3432575"/>
                <a:gridCol w="2272975"/>
                <a:gridCol w="2245325"/>
              </a:tblGrid>
              <a:tr h="3581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                   </a:t>
                      </a:r>
                      <a:r>
                        <a:rPr lang="en"/>
                        <a:t>4-5</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None/>
                      </a:pPr>
                      <a:r>
                        <a:rPr lang="en">
                          <a:latin typeface="Arial"/>
                          <a:ea typeface="Arial"/>
                          <a:cs typeface="Arial"/>
                          <a:sym typeface="Arial"/>
                        </a:rPr>
                        <a:t>Spot Test</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6-7</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98075">
                <a:tc>
                  <a:txBody>
                    <a:bodyPr/>
                    <a:lstStyle/>
                    <a:p>
                      <a:pPr indent="0" lvl="0" marL="0" rtl="0" algn="ctr">
                        <a:spcBef>
                          <a:spcPts val="0"/>
                        </a:spcBef>
                        <a:spcAft>
                          <a:spcPts val="0"/>
                        </a:spcAft>
                        <a:buClr>
                          <a:schemeClr val="dk1"/>
                        </a:buClr>
                        <a:buSzPts val="1400"/>
                        <a:buFont typeface="Arial"/>
                        <a:buNone/>
                      </a:pPr>
                      <a:r>
                        <a:rPr lang="en">
                          <a:solidFill>
                            <a:schemeClr val="dk1"/>
                          </a:solidFill>
                        </a:rPr>
                        <a:t>The Second Principle of OOPs: Encapsulation</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a:t>8-12</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Code Reusability</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lang="en"/>
                        <a:t>13-15</a:t>
                      </a:r>
                      <a:endParaRPr/>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T cap="flat" cmpd="sng" w="38100">
                      <a:solidFill>
                        <a:srgbClr val="FFFFFF"/>
                      </a:solidFill>
                      <a:prstDash val="solid"/>
                      <a:round/>
                      <a:headEnd len="sm" w="sm" type="none"/>
                      <a:tailEnd len="sm" w="sm" type="none"/>
                    </a:lnT>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OOPs: Last Two Principles</a:t>
                      </a:r>
                      <a:endParaRPr sz="1400" u="none" cap="none" strike="noStrike"/>
                    </a:p>
                  </a:txBody>
                  <a:tcPr marT="45725" marB="45725" marR="91450" marL="91450"/>
                </a:tc>
                <a:tc>
                  <a:txBody>
                    <a:bodyPr/>
                    <a:lstStyle/>
                    <a:p>
                      <a:pPr indent="0" lvl="0" marL="0" rtl="0" algn="ctr">
                        <a:spcBef>
                          <a:spcPts val="0"/>
                        </a:spcBef>
                        <a:spcAft>
                          <a:spcPts val="0"/>
                        </a:spcAft>
                        <a:buNone/>
                      </a:pPr>
                      <a:r>
                        <a:rPr lang="en"/>
                        <a:t>16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Introduction to Inheritance</a:t>
                      </a:r>
                      <a:endParaRPr sz="1400" u="none" cap="none" strike="noStrike"/>
                    </a:p>
                  </a:txBody>
                  <a:tcPr marT="45725" marB="45725" marR="91450" marL="91450"/>
                </a:tc>
                <a:tc>
                  <a:txBody>
                    <a:bodyPr/>
                    <a:lstStyle/>
                    <a:p>
                      <a:pPr indent="0" lvl="0" marL="0" rtl="0" algn="ctr">
                        <a:spcBef>
                          <a:spcPts val="0"/>
                        </a:spcBef>
                        <a:spcAft>
                          <a:spcPts val="0"/>
                        </a:spcAft>
                        <a:buNone/>
                      </a:pPr>
                      <a:r>
                        <a:rPr lang="en"/>
                        <a:t>17-21</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Inheritance: Example</a:t>
                      </a:r>
                      <a:endParaRPr sz="1400" u="none" cap="none" strike="noStrike"/>
                    </a:p>
                  </a:txBody>
                  <a:tcPr marT="45725" marB="45725" marR="91450" marL="91450"/>
                </a:tc>
                <a:tc>
                  <a:txBody>
                    <a:bodyPr/>
                    <a:lstStyle/>
                    <a:p>
                      <a:pPr indent="0" lvl="0" marL="0" rtl="0" algn="ctr">
                        <a:spcBef>
                          <a:spcPts val="0"/>
                        </a:spcBef>
                        <a:spcAft>
                          <a:spcPts val="0"/>
                        </a:spcAft>
                        <a:buNone/>
                      </a:pPr>
                      <a:r>
                        <a:rPr lang="en"/>
                        <a:t>22-28</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Inheritance in Java</a:t>
                      </a:r>
                      <a:endParaRPr sz="1400" u="none" cap="none" strike="noStrike"/>
                    </a:p>
                  </a:txBody>
                  <a:tcPr marT="45725" marB="45725" marR="91450" marL="91450"/>
                </a:tc>
                <a:tc>
                  <a:txBody>
                    <a:bodyPr/>
                    <a:lstStyle/>
                    <a:p>
                      <a:pPr indent="0" lvl="0" marL="0" rtl="0" algn="ctr">
                        <a:spcBef>
                          <a:spcPts val="0"/>
                        </a:spcBef>
                        <a:spcAft>
                          <a:spcPts val="0"/>
                        </a:spcAft>
                        <a:buNone/>
                      </a:pPr>
                      <a:r>
                        <a:rPr lang="en"/>
                        <a:t>29-33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Flow of Inheritance</a:t>
                      </a:r>
                      <a:endParaRPr sz="1400" u="none" cap="none" strike="noStrike"/>
                    </a:p>
                  </a:txBody>
                  <a:tcPr marT="45725" marB="45725" marR="91450" marL="91450"/>
                </a:tc>
                <a:tc>
                  <a:txBody>
                    <a:bodyPr/>
                    <a:lstStyle/>
                    <a:p>
                      <a:pPr indent="0" lvl="0" marL="0" rtl="0" algn="ctr">
                        <a:spcBef>
                          <a:spcPts val="0"/>
                        </a:spcBef>
                        <a:spcAft>
                          <a:spcPts val="0"/>
                        </a:spcAft>
                        <a:buNone/>
                      </a:pPr>
                      <a:r>
                        <a:rPr lang="en"/>
                        <a:t>34-37</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Constructor Chaining</a:t>
                      </a:r>
                      <a:endParaRPr sz="1400" u="none" cap="none" strike="noStrike"/>
                    </a:p>
                  </a:txBody>
                  <a:tcPr marT="45725" marB="45725" marR="91450" marL="91450"/>
                </a:tc>
                <a:tc>
                  <a:txBody>
                    <a:bodyPr/>
                    <a:lstStyle/>
                    <a:p>
                      <a:pPr indent="0" lvl="0" marL="0" rtl="0" algn="ctr">
                        <a:spcBef>
                          <a:spcPts val="0"/>
                        </a:spcBef>
                        <a:spcAft>
                          <a:spcPts val="0"/>
                        </a:spcAft>
                        <a:buNone/>
                      </a:pPr>
                      <a:r>
                        <a:rPr lang="en"/>
                        <a:t>38-42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Disadvantages of Inheritance</a:t>
                      </a:r>
                      <a:endParaRPr sz="1400" u="none" cap="none" strike="noStrike"/>
                    </a:p>
                  </a:txBody>
                  <a:tcPr marT="45725" marB="45725" marR="91450" marL="91450"/>
                </a:tc>
                <a:tc>
                  <a:txBody>
                    <a:bodyPr/>
                    <a:lstStyle/>
                    <a:p>
                      <a:pPr indent="0" lvl="0" marL="0" rtl="0" algn="ctr">
                        <a:spcBef>
                          <a:spcPts val="0"/>
                        </a:spcBef>
                        <a:spcAft>
                          <a:spcPts val="0"/>
                        </a:spcAft>
                        <a:buNone/>
                      </a:pPr>
                      <a:r>
                        <a:rPr lang="en"/>
                        <a:t>43-44</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Multiple Inheritance</a:t>
                      </a:r>
                      <a:endParaRPr sz="1400" u="none" cap="none" strike="noStrike"/>
                    </a:p>
                  </a:txBody>
                  <a:tcPr marT="45725" marB="45725" marR="91450" marL="91450"/>
                </a:tc>
                <a:tc>
                  <a:txBody>
                    <a:bodyPr/>
                    <a:lstStyle/>
                    <a:p>
                      <a:pPr indent="0" lvl="0" marL="0" rtl="0" algn="ctr">
                        <a:spcBef>
                          <a:spcPts val="0"/>
                        </a:spcBef>
                        <a:spcAft>
                          <a:spcPts val="0"/>
                        </a:spcAft>
                        <a:buNone/>
                      </a:pPr>
                      <a:r>
                        <a:rPr lang="en"/>
                        <a:t>45-46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sp>
        <p:nvSpPr>
          <p:cNvPr id="120" name="Google Shape;120;p28"/>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28"/>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8" name="Shape 288"/>
        <p:cNvGrpSpPr/>
        <p:nvPr/>
      </p:nvGrpSpPr>
      <p:grpSpPr>
        <a:xfrm>
          <a:off x="0" y="0"/>
          <a:ext cx="0" cy="0"/>
          <a:chOff x="0" y="0"/>
          <a:chExt cx="0" cy="0"/>
        </a:xfrm>
      </p:grpSpPr>
      <p:sp>
        <p:nvSpPr>
          <p:cNvPr id="289" name="Google Shape;289;p46"/>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does Inheritance imply?</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 class can define certain behaviours that can be used later by new classes, instead of redefining the same functionalities again in the new classes.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 class that contains common functionalities for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other classes to inherit is called a </a:t>
            </a:r>
            <a:r>
              <a:rPr b="0" i="0" lang="en" sz="2400" u="none" cap="none" strike="noStrike">
                <a:solidFill>
                  <a:srgbClr val="000000"/>
                </a:solidFill>
                <a:highlight>
                  <a:srgbClr val="FFFF00"/>
                </a:highlight>
                <a:latin typeface="Calibri"/>
                <a:ea typeface="Calibri"/>
                <a:cs typeface="Calibri"/>
                <a:sym typeface="Calibri"/>
              </a:rPr>
              <a:t>superclass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base class</a:t>
            </a:r>
            <a:r>
              <a:rPr b="0" i="0" lang="en" sz="2400" u="none" cap="none" strike="noStrike">
                <a:solidFill>
                  <a:srgbClr val="000000"/>
                </a:solidFill>
                <a:latin typeface="Calibri"/>
                <a:ea typeface="Calibri"/>
                <a:cs typeface="Calibri"/>
                <a:sym typeface="Calibri"/>
              </a:rPr>
              <a:t> or </a:t>
            </a:r>
            <a:r>
              <a:rPr b="0" i="0" lang="en" sz="2400" u="none" cap="none" strike="noStrike">
                <a:solidFill>
                  <a:srgbClr val="000000"/>
                </a:solidFill>
                <a:highlight>
                  <a:srgbClr val="FFFF00"/>
                </a:highlight>
                <a:latin typeface="Calibri"/>
                <a:ea typeface="Calibri"/>
                <a:cs typeface="Calibri"/>
                <a:sym typeface="Calibri"/>
              </a:rPr>
              <a:t>parent class</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90" name="Google Shape;290;p4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 name="Google Shape;292;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93" name="Google Shape;293;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94" name="Google Shape;294;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Inheritance</a:t>
            </a:r>
            <a:endParaRPr b="1" i="0" sz="3000" u="none" cap="none" strike="noStrike">
              <a:solidFill>
                <a:srgbClr val="FFFFFF"/>
              </a:solidFill>
              <a:latin typeface="Calibri"/>
              <a:ea typeface="Calibri"/>
              <a:cs typeface="Calibri"/>
              <a:sym typeface="Calibri"/>
            </a:endParaRPr>
          </a:p>
        </p:txBody>
      </p:sp>
      <p:sp>
        <p:nvSpPr>
          <p:cNvPr id="295" name="Google Shape;295;p46"/>
          <p:cNvSpPr/>
          <p:nvPr/>
        </p:nvSpPr>
        <p:spPr>
          <a:xfrm>
            <a:off x="7213300" y="2553150"/>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SUPERCLASS</a:t>
            </a:r>
            <a:endParaRPr b="1" i="0" sz="1400" u="none" cap="none" strike="noStrike">
              <a:solidFill>
                <a:srgbClr val="000000"/>
              </a:solidFill>
              <a:latin typeface="Arial"/>
              <a:ea typeface="Arial"/>
              <a:cs typeface="Arial"/>
              <a:sym typeface="Arial"/>
            </a:endParaRPr>
          </a:p>
        </p:txBody>
      </p:sp>
      <p:sp>
        <p:nvSpPr>
          <p:cNvPr id="296" name="Google Shape;296;p46"/>
          <p:cNvSpPr/>
          <p:nvPr/>
        </p:nvSpPr>
        <p:spPr>
          <a:xfrm>
            <a:off x="7855950" y="3309200"/>
            <a:ext cx="260400" cy="50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6"/>
          <p:cNvSpPr/>
          <p:nvPr/>
        </p:nvSpPr>
        <p:spPr>
          <a:xfrm>
            <a:off x="7199075" y="3994525"/>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SUBCLASS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1" name="Shape 301"/>
        <p:cNvGrpSpPr/>
        <p:nvPr/>
      </p:nvGrpSpPr>
      <p:grpSpPr>
        <a:xfrm>
          <a:off x="0" y="0"/>
          <a:ext cx="0" cy="0"/>
          <a:chOff x="0" y="0"/>
          <a:chExt cx="0" cy="0"/>
        </a:xfrm>
      </p:grpSpPr>
      <p:sp>
        <p:nvSpPr>
          <p:cNvPr id="302" name="Google Shape;302;p4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3" name="Google Shape;303;p4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class that inherits from a superclass is called a </a:t>
            </a:r>
            <a:r>
              <a:rPr b="0" i="0" lang="en" sz="2400" u="none" cap="none" strike="noStrike">
                <a:solidFill>
                  <a:schemeClr val="dk1"/>
                </a:solidFill>
                <a:highlight>
                  <a:srgbClr val="FFFF00"/>
                </a:highlight>
                <a:latin typeface="Calibri"/>
                <a:ea typeface="Calibri"/>
                <a:cs typeface="Calibri"/>
                <a:sym typeface="Calibri"/>
              </a:rPr>
              <a:t>subclass</a:t>
            </a:r>
            <a:r>
              <a:rPr b="0" i="0" lang="en" sz="2400" u="none" cap="none" strike="noStrike">
                <a:solidFill>
                  <a:schemeClr val="dk1"/>
                </a:solidFill>
                <a:latin typeface="Calibri"/>
                <a:ea typeface="Calibri"/>
                <a:cs typeface="Calibri"/>
                <a:sym typeface="Calibri"/>
              </a:rPr>
              <a:t>, </a:t>
            </a:r>
            <a:r>
              <a:rPr b="0" i="0" lang="en" sz="2400" u="none" cap="none" strike="noStrike">
                <a:solidFill>
                  <a:schemeClr val="dk1"/>
                </a:solidFill>
                <a:highlight>
                  <a:srgbClr val="FFFF00"/>
                </a:highlight>
                <a:latin typeface="Calibri"/>
                <a:ea typeface="Calibri"/>
                <a:cs typeface="Calibri"/>
                <a:sym typeface="Calibri"/>
              </a:rPr>
              <a:t>derived class</a:t>
            </a:r>
            <a:r>
              <a:rPr b="0" i="0" lang="en" sz="2400" u="none" cap="none" strike="noStrike">
                <a:solidFill>
                  <a:schemeClr val="dk1"/>
                </a:solidFill>
                <a:latin typeface="Calibri"/>
                <a:ea typeface="Calibri"/>
                <a:cs typeface="Calibri"/>
                <a:sym typeface="Calibri"/>
              </a:rPr>
              <a:t> or </a:t>
            </a:r>
            <a:r>
              <a:rPr b="0" i="0" lang="en" sz="2400" u="none" cap="none" strike="noStrike">
                <a:solidFill>
                  <a:schemeClr val="dk1"/>
                </a:solidFill>
                <a:highlight>
                  <a:srgbClr val="FFFF00"/>
                </a:highlight>
                <a:latin typeface="Calibri"/>
                <a:ea typeface="Calibri"/>
                <a:cs typeface="Calibri"/>
                <a:sym typeface="Calibri"/>
              </a:rPr>
              <a:t>child class</a:t>
            </a: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child class — apart from inheriting the properties of a superclass — can have its own additional properties in the form of its own methods and variables.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Hence, a subclass can also be considered as a specialised version of a superclass.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04" name="Google Shape;304;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5" name="Google Shape;305;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6" name="Google Shape;306;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7" name="Google Shape;307;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Inheritance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1" name="Shape 311"/>
        <p:cNvGrpSpPr/>
        <p:nvPr/>
      </p:nvGrpSpPr>
      <p:grpSpPr>
        <a:xfrm>
          <a:off x="0" y="0"/>
          <a:ext cx="0" cy="0"/>
          <a:chOff x="0" y="0"/>
          <a:chExt cx="0" cy="0"/>
        </a:xfrm>
      </p:grpSpPr>
      <p:sp>
        <p:nvSpPr>
          <p:cNvPr id="312" name="Google Shape;312;p4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you have to develop an information management system for a college. So, you added a class named student in your code. The </a:t>
            </a:r>
            <a:r>
              <a:rPr b="1" i="0" lang="en" sz="2400" u="none" cap="none" strike="noStrike">
                <a:solidFill>
                  <a:srgbClr val="000000"/>
                </a:solidFill>
                <a:latin typeface="Calibri"/>
                <a:ea typeface="Calibri"/>
                <a:cs typeface="Calibri"/>
                <a:sym typeface="Calibri"/>
              </a:rPr>
              <a:t>Student class </a:t>
            </a:r>
            <a:r>
              <a:rPr b="0" i="0" lang="en" sz="2400" u="none" cap="none" strike="noStrike">
                <a:solidFill>
                  <a:srgbClr val="000000"/>
                </a:solidFill>
                <a:latin typeface="Calibri"/>
                <a:ea typeface="Calibri"/>
                <a:cs typeface="Calibri"/>
                <a:sym typeface="Calibri"/>
              </a:rPr>
              <a:t>contains: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Variables for name, year and annual fees of students.</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Constructor to initialize name and year.</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Method to get the details of student(name </a:t>
            </a:r>
            <a:endParaRPr b="0" i="0" sz="2400" u="none" cap="none" strike="noStrike">
              <a:solidFill>
                <a:srgbClr val="000000"/>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&amp; fees).</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Method to compute the fees.</a:t>
            </a:r>
            <a:endParaRPr b="0" i="0" sz="2400" u="none" cap="none" strike="noStrike">
              <a:solidFill>
                <a:srgbClr val="000000"/>
              </a:solidFill>
              <a:latin typeface="Calibri"/>
              <a:ea typeface="Calibri"/>
              <a:cs typeface="Calibri"/>
              <a:sym typeface="Calibri"/>
            </a:endParaRPr>
          </a:p>
        </p:txBody>
      </p:sp>
      <p:sp>
        <p:nvSpPr>
          <p:cNvPr id="313" name="Google Shape;313;p4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4" name="Google Shape;314;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5" name="Google Shape;315;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16" name="Google Shape;316;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pic>
        <p:nvPicPr>
          <p:cNvPr descr="Happy group of students are jumping on a white background. Cheerful young people with backpacks and books. Vector illustration in a flat style" id="317" name="Google Shape;317;p48"/>
          <p:cNvPicPr preferRelativeResize="0"/>
          <p:nvPr/>
        </p:nvPicPr>
        <p:blipFill rotWithShape="1">
          <a:blip r:embed="rId3">
            <a:alphaModFix/>
          </a:blip>
          <a:srcRect b="0" l="0" r="0" t="0"/>
          <a:stretch/>
        </p:blipFill>
        <p:spPr>
          <a:xfrm>
            <a:off x="6505250" y="2956350"/>
            <a:ext cx="2562550" cy="1608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1" name="Shape 321"/>
        <p:cNvGrpSpPr/>
        <p:nvPr/>
      </p:nvGrpSpPr>
      <p:grpSpPr>
        <a:xfrm>
          <a:off x="0" y="0"/>
          <a:ext cx="0" cy="0"/>
          <a:chOff x="0" y="0"/>
          <a:chExt cx="0" cy="0"/>
        </a:xfrm>
      </p:grpSpPr>
      <p:sp>
        <p:nvSpPr>
          <p:cNvPr id="322" name="Google Shape;322;p4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3" name="Google Shape;323;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4" name="Google Shape;324;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25" name="Google Shape;325;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pic>
        <p:nvPicPr>
          <p:cNvPr id="326" name="Google Shape;326;p49"/>
          <p:cNvPicPr preferRelativeResize="0"/>
          <p:nvPr/>
        </p:nvPicPr>
        <p:blipFill rotWithShape="1">
          <a:blip r:embed="rId3">
            <a:alphaModFix/>
          </a:blip>
          <a:srcRect b="0" l="0" r="0" t="0"/>
          <a:stretch/>
        </p:blipFill>
        <p:spPr>
          <a:xfrm>
            <a:off x="2664725" y="1271600"/>
            <a:ext cx="3489925" cy="30786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sp>
        <p:nvSpPr>
          <p:cNvPr id="331" name="Google Shape;331;p5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you want to widen the information system by creating a class for the students who are in research department. The </a:t>
            </a:r>
            <a:r>
              <a:rPr b="1" i="0" lang="en" sz="2400" u="none" cap="none" strike="noStrike">
                <a:solidFill>
                  <a:srgbClr val="000000"/>
                </a:solidFill>
                <a:latin typeface="Calibri"/>
                <a:ea typeface="Calibri"/>
                <a:cs typeface="Calibri"/>
                <a:sym typeface="Calibri"/>
              </a:rPr>
              <a:t>class ResearchStudent</a:t>
            </a:r>
            <a:r>
              <a:rPr b="0" i="0" lang="en" sz="2400" u="none" cap="none" strike="noStrike">
                <a:solidFill>
                  <a:srgbClr val="000000"/>
                </a:solidFill>
                <a:latin typeface="Calibri"/>
                <a:ea typeface="Calibri"/>
                <a:cs typeface="Calibri"/>
                <a:sym typeface="Calibri"/>
              </a:rPr>
              <a:t> contains:</a:t>
            </a:r>
            <a:endParaRPr b="0" i="0" sz="2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All the variables and methods that are </a:t>
            </a:r>
            <a:endParaRPr b="0" i="0" sz="2400" u="none" cap="none" strike="noStrike">
              <a:solidFill>
                <a:srgbClr val="000000"/>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their in Student class.</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An extra variable for area of Research.</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chemeClr val="dk1"/>
                </a:solidFill>
                <a:latin typeface="Calibri"/>
                <a:ea typeface="Calibri"/>
                <a:cs typeface="Calibri"/>
                <a:sym typeface="Calibri"/>
              </a:rPr>
              <a:t>Constructor to initialize name, year as well as researchArea.</a:t>
            </a:r>
            <a:endParaRPr b="0" i="0" sz="2400" u="none" cap="none" strike="noStrike">
              <a:solidFill>
                <a:srgbClr val="000000"/>
              </a:solidFill>
              <a:latin typeface="Calibri"/>
              <a:ea typeface="Calibri"/>
              <a:cs typeface="Calibri"/>
              <a:sym typeface="Calibri"/>
            </a:endParaRPr>
          </a:p>
        </p:txBody>
      </p:sp>
      <p:sp>
        <p:nvSpPr>
          <p:cNvPr id="332" name="Google Shape;332;p5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3" name="Google Shape;333;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 name="Google Shape;334;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35" name="Google Shape;335;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36" name="Google Shape;336;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pic>
        <p:nvPicPr>
          <p:cNvPr descr="Young students researchers using an innovative 3D printer in the laboratory, engineering and prototyping concept" id="337" name="Google Shape;337;p50"/>
          <p:cNvPicPr preferRelativeResize="0"/>
          <p:nvPr/>
        </p:nvPicPr>
        <p:blipFill rotWithShape="1">
          <a:blip r:embed="rId3">
            <a:alphaModFix/>
          </a:blip>
          <a:srcRect b="0" l="0" r="0" t="0"/>
          <a:stretch/>
        </p:blipFill>
        <p:spPr>
          <a:xfrm>
            <a:off x="6417901" y="2647950"/>
            <a:ext cx="2546975" cy="174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 name="Shape 341"/>
        <p:cNvGrpSpPr/>
        <p:nvPr/>
      </p:nvGrpSpPr>
      <p:grpSpPr>
        <a:xfrm>
          <a:off x="0" y="0"/>
          <a:ext cx="0" cy="0"/>
          <a:chOff x="0" y="0"/>
          <a:chExt cx="0" cy="0"/>
        </a:xfrm>
      </p:grpSpPr>
      <p:sp>
        <p:nvSpPr>
          <p:cNvPr id="342" name="Google Shape;342;p5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3" name="Google Shape;343;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4" name="Google Shape;344;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5" name="Google Shape;345;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6" name="Google Shape;346;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pic>
        <p:nvPicPr>
          <p:cNvPr id="347" name="Google Shape;347;p51"/>
          <p:cNvPicPr preferRelativeResize="0"/>
          <p:nvPr/>
        </p:nvPicPr>
        <p:blipFill rotWithShape="1">
          <a:blip r:embed="rId3">
            <a:alphaModFix/>
          </a:blip>
          <a:srcRect b="0" l="0" r="0" t="0"/>
          <a:stretch/>
        </p:blipFill>
        <p:spPr>
          <a:xfrm>
            <a:off x="1751225" y="1087300"/>
            <a:ext cx="4817575" cy="317182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1" name="Shape 351"/>
        <p:cNvGrpSpPr/>
        <p:nvPr/>
      </p:nvGrpSpPr>
      <p:grpSpPr>
        <a:xfrm>
          <a:off x="0" y="0"/>
          <a:ext cx="0" cy="0"/>
          <a:chOff x="0" y="0"/>
          <a:chExt cx="0" cy="0"/>
        </a:xfrm>
      </p:grpSpPr>
      <p:sp>
        <p:nvSpPr>
          <p:cNvPr id="352" name="Google Shape;352;p5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3" name="Google Shape;353;p52"/>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can observe that there is a very high degree of similarity in both the classes. So, there is a scope for code reusability in this information management system.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Thereby, inheritance can be used here.</a:t>
            </a:r>
            <a:endParaRPr b="0" i="0" sz="2400" u="none" cap="none" strike="noStrike">
              <a:solidFill>
                <a:srgbClr val="000000"/>
              </a:solidFill>
              <a:latin typeface="Calibri"/>
              <a:ea typeface="Calibri"/>
              <a:cs typeface="Calibri"/>
              <a:sym typeface="Calibri"/>
            </a:endParaRPr>
          </a:p>
        </p:txBody>
      </p:sp>
      <p:sp>
        <p:nvSpPr>
          <p:cNvPr id="354" name="Google Shape;354;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5" name="Google Shape;355;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56" name="Google Shape;356;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357" name="Google Shape;357;p52"/>
          <p:cNvPicPr preferRelativeResize="0"/>
          <p:nvPr/>
        </p:nvPicPr>
        <p:blipFill rotWithShape="1">
          <a:blip r:embed="rId3">
            <a:alphaModFix/>
          </a:blip>
          <a:srcRect b="43127" l="12351" r="41851" t="36379"/>
          <a:stretch/>
        </p:blipFill>
        <p:spPr>
          <a:xfrm>
            <a:off x="988875" y="2429375"/>
            <a:ext cx="6745424" cy="1696975"/>
          </a:xfrm>
          <a:prstGeom prst="rect">
            <a:avLst/>
          </a:prstGeom>
          <a:noFill/>
          <a:ln cap="flat" cmpd="sng" w="38100">
            <a:solidFill>
              <a:srgbClr val="0000FF"/>
            </a:solidFill>
            <a:prstDash val="solid"/>
            <a:round/>
            <a:headEnd len="sm" w="sm" type="none"/>
            <a:tailEnd len="sm" w="sm" type="none"/>
          </a:ln>
        </p:spPr>
      </p:pic>
      <p:sp>
        <p:nvSpPr>
          <p:cNvPr id="358" name="Google Shape;358;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2" name="Shape 362"/>
        <p:cNvGrpSpPr/>
        <p:nvPr/>
      </p:nvGrpSpPr>
      <p:grpSpPr>
        <a:xfrm>
          <a:off x="0" y="0"/>
          <a:ext cx="0" cy="0"/>
          <a:chOff x="0" y="0"/>
          <a:chExt cx="0" cy="0"/>
        </a:xfrm>
      </p:grpSpPr>
      <p:sp>
        <p:nvSpPr>
          <p:cNvPr id="363" name="Google Shape;363;p5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4" name="Google Shape;364;p53"/>
          <p:cNvSpPr txBox="1"/>
          <p:nvPr/>
        </p:nvSpPr>
        <p:spPr>
          <a:xfrm>
            <a:off x="507300" y="763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can observe that ResearchStudent class has removed all the methods and variables that are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common in both the classes.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is inheriting properties from Student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class. So, the object of ResearchStudent can</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access these properties of the Student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Hence, there is no need to write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common methods and variables again.</a:t>
            </a:r>
            <a:endParaRPr b="0" i="0" sz="2400" u="none" cap="none" strike="noStrike">
              <a:solidFill>
                <a:srgbClr val="000000"/>
              </a:solidFill>
              <a:latin typeface="Calibri"/>
              <a:ea typeface="Calibri"/>
              <a:cs typeface="Calibri"/>
              <a:sym typeface="Calibri"/>
            </a:endParaRPr>
          </a:p>
        </p:txBody>
      </p:sp>
      <p:sp>
        <p:nvSpPr>
          <p:cNvPr id="365" name="Google Shape;365;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6" name="Google Shape;366;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67" name="Google Shape;367;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368" name="Google Shape;368;p53"/>
          <p:cNvPicPr preferRelativeResize="0"/>
          <p:nvPr/>
        </p:nvPicPr>
        <p:blipFill rotWithShape="1">
          <a:blip r:embed="rId3">
            <a:alphaModFix/>
          </a:blip>
          <a:srcRect b="26495" l="53133" r="25857" t="28903"/>
          <a:stretch/>
        </p:blipFill>
        <p:spPr>
          <a:xfrm>
            <a:off x="6113925" y="1480700"/>
            <a:ext cx="2900175" cy="3461551"/>
          </a:xfrm>
          <a:prstGeom prst="rect">
            <a:avLst/>
          </a:prstGeom>
          <a:noFill/>
          <a:ln cap="flat" cmpd="sng" w="38100">
            <a:solidFill>
              <a:srgbClr val="000000"/>
            </a:solidFill>
            <a:prstDash val="solid"/>
            <a:round/>
            <a:headEnd len="sm" w="sm" type="none"/>
            <a:tailEnd len="sm" w="sm" type="none"/>
          </a:ln>
        </p:spPr>
      </p:pic>
      <p:sp>
        <p:nvSpPr>
          <p:cNvPr id="369" name="Google Shape;369;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3" name="Shape 373"/>
        <p:cNvGrpSpPr/>
        <p:nvPr/>
      </p:nvGrpSpPr>
      <p:grpSpPr>
        <a:xfrm>
          <a:off x="0" y="0"/>
          <a:ext cx="0" cy="0"/>
          <a:chOff x="0" y="0"/>
          <a:chExt cx="0" cy="0"/>
        </a:xfrm>
      </p:grpSpPr>
      <p:sp>
        <p:nvSpPr>
          <p:cNvPr id="374" name="Google Shape;374;p5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5" name="Google Shape;375;p5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76" name="Google Shape;376;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7" name="Google Shape;377;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78" name="Google Shape;378;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79" name="Google Shape;379;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Example</a:t>
            </a:r>
            <a:endParaRPr b="1" i="0" sz="3000" u="none" cap="none" strike="noStrike">
              <a:solidFill>
                <a:srgbClr val="FFFFFF"/>
              </a:solidFill>
              <a:latin typeface="Calibri"/>
              <a:ea typeface="Calibri"/>
              <a:cs typeface="Calibri"/>
              <a:sym typeface="Calibri"/>
            </a:endParaRPr>
          </a:p>
        </p:txBody>
      </p:sp>
      <p:pic>
        <p:nvPicPr>
          <p:cNvPr id="380" name="Google Shape;380;p54"/>
          <p:cNvPicPr preferRelativeResize="0"/>
          <p:nvPr/>
        </p:nvPicPr>
        <p:blipFill rotWithShape="1">
          <a:blip r:embed="rId3">
            <a:alphaModFix/>
          </a:blip>
          <a:srcRect b="0" l="0" r="0" t="0"/>
          <a:stretch/>
        </p:blipFill>
        <p:spPr>
          <a:xfrm>
            <a:off x="2794275" y="1515178"/>
            <a:ext cx="3174975" cy="250470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4" name="Shape 384"/>
        <p:cNvGrpSpPr/>
        <p:nvPr/>
      </p:nvGrpSpPr>
      <p:grpSpPr>
        <a:xfrm>
          <a:off x="0" y="0"/>
          <a:ext cx="0" cy="0"/>
          <a:chOff x="0" y="0"/>
          <a:chExt cx="0" cy="0"/>
        </a:xfrm>
      </p:grpSpPr>
      <p:sp>
        <p:nvSpPr>
          <p:cNvPr id="385" name="Google Shape;385;p55"/>
          <p:cNvSpPr txBox="1"/>
          <p:nvPr/>
        </p:nvSpPr>
        <p:spPr>
          <a:xfrm>
            <a:off x="212200" y="69652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Inheritance in Java</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A subclass can inherit features from a superclass using the keyword ‘extends’. </a:t>
            </a:r>
            <a:endParaRPr b="1"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if a class Square wants to inherit from a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class Rectangle (Square is a type of Rectangle),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Rectangle is the superclass and Square is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subclass, and Square has inherited all features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Rectangle class. </a:t>
            </a:r>
            <a:endParaRPr b="0" i="0" sz="2400" u="none" cap="none" strike="noStrike">
              <a:solidFill>
                <a:srgbClr val="000000"/>
              </a:solidFill>
              <a:latin typeface="Calibri"/>
              <a:ea typeface="Calibri"/>
              <a:cs typeface="Calibri"/>
              <a:sym typeface="Calibri"/>
            </a:endParaRPr>
          </a:p>
        </p:txBody>
      </p:sp>
      <p:sp>
        <p:nvSpPr>
          <p:cNvPr id="386" name="Google Shape;386;p5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7" name="Google Shape;387;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8" name="Google Shape;388;p5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89" name="Google Shape;389;p55"/>
          <p:cNvSpPr txBox="1"/>
          <p:nvPr/>
        </p:nvSpPr>
        <p:spPr>
          <a:xfrm>
            <a:off x="451075"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in Java</a:t>
            </a:r>
            <a:endParaRPr b="1" i="0" sz="3000" u="none" cap="none" strike="noStrike">
              <a:solidFill>
                <a:srgbClr val="FFFFFF"/>
              </a:solidFill>
              <a:latin typeface="Calibri"/>
              <a:ea typeface="Calibri"/>
              <a:cs typeface="Calibri"/>
              <a:sym typeface="Calibri"/>
            </a:endParaRPr>
          </a:p>
        </p:txBody>
      </p:sp>
      <p:sp>
        <p:nvSpPr>
          <p:cNvPr id="390" name="Google Shape;390;p55"/>
          <p:cNvSpPr/>
          <p:nvPr/>
        </p:nvSpPr>
        <p:spPr>
          <a:xfrm>
            <a:off x="6853875" y="2540775"/>
            <a:ext cx="1871400" cy="47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SUPERCLASS</a:t>
            </a:r>
            <a:endParaRPr b="1" i="0" sz="1400" u="none" cap="none" strike="noStrike">
              <a:solidFill>
                <a:srgbClr val="000000"/>
              </a:solidFill>
              <a:latin typeface="Arial"/>
              <a:ea typeface="Arial"/>
              <a:cs typeface="Arial"/>
              <a:sym typeface="Arial"/>
            </a:endParaRPr>
          </a:p>
        </p:txBody>
      </p:sp>
      <p:sp>
        <p:nvSpPr>
          <p:cNvPr id="391" name="Google Shape;391;p55"/>
          <p:cNvSpPr/>
          <p:nvPr/>
        </p:nvSpPr>
        <p:spPr>
          <a:xfrm>
            <a:off x="7647075" y="3098500"/>
            <a:ext cx="272700" cy="58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5"/>
          <p:cNvSpPr/>
          <p:nvPr/>
        </p:nvSpPr>
        <p:spPr>
          <a:xfrm>
            <a:off x="7101750" y="3804950"/>
            <a:ext cx="1375800" cy="9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SUBCLASS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27" name="Google Shape;127;p29"/>
          <p:cNvGraphicFramePr/>
          <p:nvPr/>
        </p:nvGraphicFramePr>
        <p:xfrm>
          <a:off x="551150" y="913250"/>
          <a:ext cx="3000000" cy="3000000"/>
        </p:xfrm>
        <a:graphic>
          <a:graphicData uri="http://schemas.openxmlformats.org/drawingml/2006/table">
            <a:tbl>
              <a:tblPr bandRow="1" firstRow="1">
                <a:noFill/>
                <a:tableStyleId>{ABA6C340-6D3B-4756-AA18-7196A3DEE3A3}</a:tableStyleId>
              </a:tblPr>
              <a:tblGrid>
                <a:gridCol w="2852775"/>
                <a:gridCol w="2852775"/>
                <a:gridCol w="2245325"/>
              </a:tblGrid>
              <a:tr h="3581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Inheriting from Subclass</a:t>
                      </a:r>
                      <a:endParaRPr sz="1400" u="none" cap="none" strike="noStrike"/>
                    </a:p>
                  </a:txBody>
                  <a:tcPr marT="45725" marB="45725" marR="91450" marL="91450">
                    <a:lnT cap="flat" cmpd="sng" w="12700">
                      <a:solidFill>
                        <a:srgbClr val="FFFFFF"/>
                      </a:solidFill>
                      <a:prstDash val="solid"/>
                      <a:round/>
                      <a:headEnd len="sm" w="sm" type="none"/>
                      <a:tailEnd len="sm" w="sm" type="none"/>
                    </a:lnT>
                  </a:tcPr>
                </a:tc>
                <a:tc>
                  <a:txBody>
                    <a:bodyPr/>
                    <a:lstStyle/>
                    <a:p>
                      <a:pPr indent="0" lvl="0" marL="0" rtl="0" algn="ctr">
                        <a:spcBef>
                          <a:spcPts val="0"/>
                        </a:spcBef>
                        <a:spcAft>
                          <a:spcPts val="0"/>
                        </a:spcAft>
                        <a:buNone/>
                      </a:pPr>
                      <a:r>
                        <a:rPr lang="en"/>
                        <a:t>47-54</a:t>
                      </a:r>
                      <a:endParaRPr/>
                    </a:p>
                  </a:txBody>
                  <a:tcPr marT="45725" marB="45725" marR="91450" marL="91450">
                    <a:lnT cap="flat" cmpd="sng" w="12700">
                      <a:solidFill>
                        <a:srgbClr val="FFFFFF"/>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T cap="flat" cmpd="sng" w="12700">
                      <a:solidFill>
                        <a:srgbClr val="FFFFFF"/>
                      </a:solidFill>
                      <a:prstDash val="solid"/>
                      <a:round/>
                      <a:headEnd len="sm" w="sm" type="none"/>
                      <a:tailEnd len="sm" w="sm" type="none"/>
                    </a:lnT>
                  </a:tcPr>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Protected Access Modifier</a:t>
                      </a:r>
                      <a:endParaRPr sz="1400" u="none" cap="none" strike="noStrike"/>
                    </a:p>
                  </a:txBody>
                  <a:tcPr marT="45725" marB="45725" marR="91450" marL="91450"/>
                </a:tc>
                <a:tc>
                  <a:txBody>
                    <a:bodyPr/>
                    <a:lstStyle/>
                    <a:p>
                      <a:pPr indent="0" lvl="0" marL="0" rtl="0" algn="ctr">
                        <a:spcBef>
                          <a:spcPts val="0"/>
                        </a:spcBef>
                        <a:spcAft>
                          <a:spcPts val="0"/>
                        </a:spcAft>
                        <a:buNone/>
                      </a:pPr>
                      <a:r>
                        <a:rPr lang="en"/>
                        <a:t>55-60</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Composition</a:t>
                      </a:r>
                      <a:endParaRPr sz="1400" u="none" cap="none" strike="noStrike"/>
                    </a:p>
                  </a:txBody>
                  <a:tcPr marT="45725" marB="45725" marR="91450" marL="91450"/>
                </a:tc>
                <a:tc>
                  <a:txBody>
                    <a:bodyPr/>
                    <a:lstStyle/>
                    <a:p>
                      <a:pPr indent="0" lvl="0" marL="0" rtl="0" algn="ctr">
                        <a:spcBef>
                          <a:spcPts val="0"/>
                        </a:spcBef>
                        <a:spcAft>
                          <a:spcPts val="0"/>
                        </a:spcAft>
                        <a:buNone/>
                      </a:pPr>
                      <a:r>
                        <a:rPr lang="en"/>
                        <a:t>61-63</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Inheritance vs Composition</a:t>
                      </a:r>
                      <a:endParaRPr sz="1400" u="none" cap="none" strike="noStrike"/>
                    </a:p>
                  </a:txBody>
                  <a:tcPr marT="45725" marB="45725" marR="91450" marL="91450"/>
                </a:tc>
                <a:tc>
                  <a:txBody>
                    <a:bodyPr/>
                    <a:lstStyle/>
                    <a:p>
                      <a:pPr indent="0" lvl="0" marL="0" rtl="0" algn="ctr">
                        <a:spcBef>
                          <a:spcPts val="0"/>
                        </a:spcBef>
                        <a:spcAft>
                          <a:spcPts val="0"/>
                        </a:spcAft>
                        <a:buNone/>
                      </a:pPr>
                      <a:r>
                        <a:rPr lang="en"/>
                        <a:t>64-66</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Composition: Example</a:t>
                      </a:r>
                      <a:endParaRPr sz="1400" u="none" cap="none" strike="noStrike"/>
                    </a:p>
                  </a:txBody>
                  <a:tcPr marT="45725" marB="45725" marR="91450" marL="91450"/>
                </a:tc>
                <a:tc>
                  <a:txBody>
                    <a:bodyPr/>
                    <a:lstStyle/>
                    <a:p>
                      <a:pPr indent="0" lvl="0" marL="0" rtl="0" algn="ctr">
                        <a:spcBef>
                          <a:spcPts val="0"/>
                        </a:spcBef>
                        <a:spcAft>
                          <a:spcPts val="0"/>
                        </a:spcAft>
                        <a:buNone/>
                      </a:pPr>
                      <a:r>
                        <a:rPr lang="en"/>
                        <a:t>67-69</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Summary </a:t>
                      </a:r>
                      <a:endParaRPr sz="1400" u="none" cap="none" strike="noStrike"/>
                    </a:p>
                  </a:txBody>
                  <a:tcPr marT="45725" marB="45725" marR="91450" marL="91450"/>
                </a:tc>
                <a:tc>
                  <a:txBody>
                    <a:bodyPr/>
                    <a:lstStyle/>
                    <a:p>
                      <a:pPr indent="0" lvl="0" marL="0" rtl="0" algn="ctr">
                        <a:spcBef>
                          <a:spcPts val="0"/>
                        </a:spcBef>
                        <a:spcAft>
                          <a:spcPts val="0"/>
                        </a:spcAft>
                        <a:buNone/>
                      </a:pPr>
                      <a:r>
                        <a:rPr lang="en"/>
                        <a:t>70-72</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198075">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Total Time</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latin typeface="Arial"/>
                          <a:ea typeface="Arial"/>
                          <a:cs typeface="Arial"/>
                          <a:sym typeface="Arial"/>
                        </a:rPr>
                        <a:t>120</a:t>
                      </a:r>
                      <a:endParaRPr b="1" sz="1400" u="none" cap="none" strike="noStrike">
                        <a:latin typeface="Arial"/>
                        <a:ea typeface="Arial"/>
                        <a:cs typeface="Arial"/>
                        <a:sym typeface="Arial"/>
                      </a:endParaRPr>
                    </a:p>
                  </a:txBody>
                  <a:tcPr marT="45725" marB="45725" marR="91450" marL="91450"/>
                </a:tc>
              </a:tr>
            </a:tbl>
          </a:graphicData>
        </a:graphic>
      </p:graphicFrame>
      <p:sp>
        <p:nvSpPr>
          <p:cNvPr id="128" name="Google Shape;128;p29"/>
          <p:cNvSpPr txBox="1"/>
          <p:nvPr/>
        </p:nvSpPr>
        <p:spPr>
          <a:xfrm>
            <a:off x="1208549" y="1387405"/>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 name="Google Shape;129;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p56"/>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The syntax of writing this will be:</a:t>
            </a:r>
            <a:endParaRPr b="1" i="0" sz="2400" u="sng"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public class Square </a:t>
            </a:r>
            <a:r>
              <a:rPr b="1" i="0" lang="en" sz="1900" u="none" cap="none" strike="noStrike">
                <a:solidFill>
                  <a:srgbClr val="000000"/>
                </a:solidFill>
                <a:highlight>
                  <a:srgbClr val="FFFF00"/>
                </a:highlight>
                <a:latin typeface="Courier New"/>
                <a:ea typeface="Courier New"/>
                <a:cs typeface="Courier New"/>
                <a:sym typeface="Courier New"/>
              </a:rPr>
              <a:t>extends</a:t>
            </a:r>
            <a:r>
              <a:rPr b="1" i="0" lang="en" sz="1900" u="none" cap="none" strike="noStrike">
                <a:solidFill>
                  <a:srgbClr val="000000"/>
                </a:solidFill>
                <a:latin typeface="Courier New"/>
                <a:ea typeface="Courier New"/>
                <a:cs typeface="Courier New"/>
                <a:sym typeface="Courier New"/>
              </a:rPr>
              <a:t> Rectangle {</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 </a:t>
            </a:r>
            <a:r>
              <a:rPr b="0" i="0" lang="en" sz="1900" u="none" cap="none" strike="noStrike">
                <a:solidFill>
                  <a:srgbClr val="000000"/>
                </a:solidFill>
                <a:latin typeface="Courier New"/>
                <a:ea typeface="Courier New"/>
                <a:cs typeface="Courier New"/>
                <a:sym typeface="Courier New"/>
              </a:rPr>
              <a:t>  // class definition of Square</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98" name="Google Shape;398;p5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9" name="Google Shape;399;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0" name="Google Shape;400;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01" name="Google Shape;401;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02" name="Google Shape;402;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in Java</a:t>
            </a:r>
            <a:endParaRPr b="1" i="0" sz="3000" u="none" cap="none" strike="noStrike">
              <a:solidFill>
                <a:srgbClr val="FFFFFF"/>
              </a:solidFill>
              <a:latin typeface="Calibri"/>
              <a:ea typeface="Calibri"/>
              <a:cs typeface="Calibri"/>
              <a:sym typeface="Calibri"/>
            </a:endParaRPr>
          </a:p>
        </p:txBody>
      </p:sp>
      <p:pic>
        <p:nvPicPr>
          <p:cNvPr descr="Man sitting on the big laptop and working. Gradient line vector illustration of young programmer coding a new project using computer on violet background with code symbols and signs" id="403" name="Google Shape;403;p56"/>
          <p:cNvPicPr preferRelativeResize="0"/>
          <p:nvPr/>
        </p:nvPicPr>
        <p:blipFill rotWithShape="1">
          <a:blip r:embed="rId3">
            <a:alphaModFix/>
          </a:blip>
          <a:srcRect b="0" l="0" r="0" t="0"/>
          <a:stretch/>
        </p:blipFill>
        <p:spPr>
          <a:xfrm>
            <a:off x="6399950" y="2195100"/>
            <a:ext cx="2573525" cy="184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7" name="Shape 407"/>
        <p:cNvGrpSpPr/>
        <p:nvPr/>
      </p:nvGrpSpPr>
      <p:grpSpPr>
        <a:xfrm>
          <a:off x="0" y="0"/>
          <a:ext cx="0" cy="0"/>
          <a:chOff x="0" y="0"/>
          <a:chExt cx="0" cy="0"/>
        </a:xfrm>
      </p:grpSpPr>
      <p:sp>
        <p:nvSpPr>
          <p:cNvPr id="408" name="Google Shape;408;p57"/>
          <p:cNvSpPr txBox="1"/>
          <p:nvPr/>
        </p:nvSpPr>
        <p:spPr>
          <a:xfrm>
            <a:off x="208500" y="899525"/>
            <a:ext cx="87270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1" i="0" lang="en" sz="2400" u="none" cap="none" strike="noStrike">
                <a:solidFill>
                  <a:schemeClr val="dk1"/>
                </a:solidFill>
                <a:latin typeface="Calibri"/>
                <a:ea typeface="Calibri"/>
                <a:cs typeface="Calibri"/>
                <a:sym typeface="Calibri"/>
              </a:rPr>
              <a:t>Every class in Java automatically extends the Object class.</a:t>
            </a: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Thus, by default, the Object class acts as the superclass for all the classes in Java.</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900"/>
              <a:buFont typeface="Arial"/>
              <a:buNone/>
            </a:pPr>
            <a:r>
              <a:t/>
            </a:r>
            <a:endParaRPr b="0" i="0" sz="19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Note: Since a subclass will inherit all the features of its superclass, except its constructor, it must often invoke the superclass constructor for the initialisation of the superclass members. This is done using the keyword </a:t>
            </a:r>
            <a:r>
              <a:rPr b="0" i="0" lang="en" sz="2400" u="none" cap="none" strike="noStrike">
                <a:solidFill>
                  <a:schemeClr val="dk1"/>
                </a:solidFill>
                <a:highlight>
                  <a:srgbClr val="FFFF00"/>
                </a:highlight>
                <a:latin typeface="Calibri"/>
                <a:ea typeface="Calibri"/>
                <a:cs typeface="Calibri"/>
                <a:sym typeface="Calibri"/>
              </a:rPr>
              <a:t>super</a:t>
            </a:r>
            <a:r>
              <a:rPr b="0" i="0" lang="en" sz="2400" u="none" cap="none" strike="noStrike">
                <a:solidFill>
                  <a:schemeClr val="dk1"/>
                </a:solidFill>
                <a:latin typeface="Calibri"/>
                <a:ea typeface="Calibri"/>
                <a:cs typeface="Calibri"/>
                <a:sym typeface="Calibri"/>
              </a:rPr>
              <a:t> in the constructor of the derived 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9" name="Google Shape;409;p5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0" name="Google Shape;410;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1" name="Google Shape;411;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12" name="Google Shape;412;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13" name="Google Shape;413;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in Java</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7" name="Shape 417"/>
        <p:cNvGrpSpPr/>
        <p:nvPr/>
      </p:nvGrpSpPr>
      <p:grpSpPr>
        <a:xfrm>
          <a:off x="0" y="0"/>
          <a:ext cx="0" cy="0"/>
          <a:chOff x="0" y="0"/>
          <a:chExt cx="0" cy="0"/>
        </a:xfrm>
      </p:grpSpPr>
      <p:sp>
        <p:nvSpPr>
          <p:cNvPr id="418" name="Google Shape;418;p5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9" name="Google Shape;419;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0" name="Google Shape;420;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21" name="Google Shape;421;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22" name="Google Shape;422;p58"/>
          <p:cNvSpPr txBox="1"/>
          <p:nvPr/>
        </p:nvSpPr>
        <p:spPr>
          <a:xfrm>
            <a:off x="5835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If a subclass constructor does not explicitly call the superclass constructor, then the default constructor of the superclass is implicitly invoked by the compiler. </a:t>
            </a:r>
            <a:endParaRPr b="1"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If a superclass constructor is called using the keyword super, then this</a:t>
            </a:r>
            <a:r>
              <a:rPr b="1" i="0" lang="en" sz="2400" u="none" cap="none" strike="noStrike">
                <a:solidFill>
                  <a:srgbClr val="000000"/>
                </a:solidFill>
                <a:highlight>
                  <a:srgbClr val="FFFF00"/>
                </a:highlight>
                <a:latin typeface="Calibri"/>
                <a:ea typeface="Calibri"/>
                <a:cs typeface="Calibri"/>
                <a:sym typeface="Calibri"/>
              </a:rPr>
              <a:t> must be the first statement</a:t>
            </a:r>
            <a:r>
              <a:rPr b="1" i="0" lang="en" sz="2400" u="none" cap="none" strike="noStrike">
                <a:solidFill>
                  <a:srgbClr val="000000"/>
                </a:solidFill>
                <a:latin typeface="Calibri"/>
                <a:ea typeface="Calibri"/>
                <a:cs typeface="Calibri"/>
                <a:sym typeface="Calibri"/>
              </a:rPr>
              <a:t> in the derived class constructor.</a:t>
            </a:r>
            <a:endParaRPr b="1" i="0" sz="2400" u="none" cap="none" strike="noStrike">
              <a:solidFill>
                <a:srgbClr val="000000"/>
              </a:solidFill>
              <a:latin typeface="Calibri"/>
              <a:ea typeface="Calibri"/>
              <a:cs typeface="Calibri"/>
              <a:sym typeface="Calibri"/>
            </a:endParaRPr>
          </a:p>
        </p:txBody>
      </p:sp>
      <p:sp>
        <p:nvSpPr>
          <p:cNvPr id="423" name="Google Shape;423;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in Java</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7" name="Shape 427"/>
        <p:cNvGrpSpPr/>
        <p:nvPr/>
      </p:nvGrpSpPr>
      <p:grpSpPr>
        <a:xfrm>
          <a:off x="0" y="0"/>
          <a:ext cx="0" cy="0"/>
          <a:chOff x="0" y="0"/>
          <a:chExt cx="0" cy="0"/>
        </a:xfrm>
      </p:grpSpPr>
      <p:sp>
        <p:nvSpPr>
          <p:cNvPr id="428" name="Google Shape;428;p59"/>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Example of how you can call a superclass constructor from a base class: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public class Square extends Rectangle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Square(argumentsList) {     </a:t>
            </a:r>
            <a:r>
              <a:rPr b="0" i="0" lang="en" sz="2400" u="none" cap="none" strike="noStrike">
                <a:solidFill>
                  <a:srgbClr val="000000"/>
                </a:solidFill>
                <a:latin typeface="Calibri"/>
                <a:ea typeface="Calibri"/>
                <a:cs typeface="Calibri"/>
                <a:sym typeface="Calibri"/>
              </a:rPr>
              <a:t>// constructor for the class Square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super(argumentsList);    </a:t>
            </a:r>
            <a:r>
              <a:rPr b="0" i="0" lang="en" sz="2400" u="none" cap="none" strike="noStrike">
                <a:solidFill>
                  <a:srgbClr val="000000"/>
                </a:solidFill>
                <a:latin typeface="Calibri"/>
                <a:ea typeface="Calibri"/>
                <a:cs typeface="Calibri"/>
                <a:sym typeface="Calibri"/>
              </a:rPr>
              <a:t>// calling the constructor of the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a:t>
            </a:r>
            <a:r>
              <a:rPr b="0" i="0" lang="en" sz="2400" u="none" cap="none" strike="noStrike">
                <a:solidFill>
                  <a:srgbClr val="000000"/>
                </a:solidFill>
                <a:latin typeface="Calibri"/>
                <a:ea typeface="Calibri"/>
                <a:cs typeface="Calibri"/>
                <a:sym typeface="Calibri"/>
              </a:rPr>
              <a:t>							         superclass Rectangle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sp>
        <p:nvSpPr>
          <p:cNvPr id="429" name="Google Shape;429;p5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0" name="Google Shape;430;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1" name="Google Shape;431;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32" name="Google Shape;432;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33" name="Google Shape;433;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in Java</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6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9" name="Google Shape;439;p6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0" name="Google Shape;440;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1" name="Google Shape;441;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42" name="Google Shape;442;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Flow of Inheritance</a:t>
            </a:r>
            <a:endParaRPr b="1" i="0" sz="3000" u="none" cap="none" strike="noStrike">
              <a:solidFill>
                <a:srgbClr val="FFFFFF"/>
              </a:solidFill>
              <a:latin typeface="Calibri"/>
              <a:ea typeface="Calibri"/>
              <a:cs typeface="Calibri"/>
              <a:sym typeface="Calibri"/>
            </a:endParaRPr>
          </a:p>
        </p:txBody>
      </p:sp>
      <p:pic>
        <p:nvPicPr>
          <p:cNvPr id="443" name="Google Shape;443;p60"/>
          <p:cNvPicPr preferRelativeResize="0"/>
          <p:nvPr/>
        </p:nvPicPr>
        <p:blipFill rotWithShape="1">
          <a:blip r:embed="rId3">
            <a:alphaModFix/>
          </a:blip>
          <a:srcRect b="26249" l="21685" r="31687" t="32765"/>
          <a:stretch/>
        </p:blipFill>
        <p:spPr>
          <a:xfrm>
            <a:off x="678900" y="812500"/>
            <a:ext cx="7711825" cy="3811050"/>
          </a:xfrm>
          <a:prstGeom prst="rect">
            <a:avLst/>
          </a:prstGeom>
          <a:noFill/>
          <a:ln cap="flat" cmpd="sng" w="38100">
            <a:solidFill>
              <a:srgbClr val="000000"/>
            </a:solidFill>
            <a:prstDash val="solid"/>
            <a:round/>
            <a:headEnd len="sm" w="sm" type="none"/>
            <a:tailEnd len="sm" w="sm" type="none"/>
          </a:ln>
        </p:spPr>
      </p:pic>
      <p:sp>
        <p:nvSpPr>
          <p:cNvPr id="444" name="Google Shape;444;p60"/>
          <p:cNvSpPr txBox="1"/>
          <p:nvPr/>
        </p:nvSpPr>
        <p:spPr>
          <a:xfrm>
            <a:off x="644475" y="4658300"/>
            <a:ext cx="7746300" cy="309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Flow of Inheritance: Example</a:t>
            </a:r>
            <a:endParaRPr b="1" i="0" sz="2200" u="none" cap="none" strike="noStrike">
              <a:solidFill>
                <a:srgbClr val="4C113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8" name="Shape 448"/>
        <p:cNvGrpSpPr/>
        <p:nvPr/>
      </p:nvGrpSpPr>
      <p:grpSpPr>
        <a:xfrm>
          <a:off x="0" y="0"/>
          <a:ext cx="0" cy="0"/>
          <a:chOff x="0" y="0"/>
          <a:chExt cx="0" cy="0"/>
        </a:xfrm>
      </p:grpSpPr>
      <p:sp>
        <p:nvSpPr>
          <p:cNvPr id="449" name="Google Shape;449;p61"/>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Flow of Inheritance: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this example, the Square class inherits the Rectangle 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When an object of the Square class is created,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constructor of the Square class is invoked.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Inside the definition of the constructor of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Square class, the super() method is invoked. </a:t>
            </a:r>
            <a:endParaRPr b="0" i="0" sz="2400" u="none" cap="none" strike="noStrike">
              <a:solidFill>
                <a:srgbClr val="000000"/>
              </a:solidFill>
              <a:latin typeface="Calibri"/>
              <a:ea typeface="Calibri"/>
              <a:cs typeface="Calibri"/>
              <a:sym typeface="Calibri"/>
            </a:endParaRPr>
          </a:p>
        </p:txBody>
      </p:sp>
      <p:sp>
        <p:nvSpPr>
          <p:cNvPr id="450" name="Google Shape;450;p6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1" name="Google Shape;451;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2" name="Google Shape;452;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53" name="Google Shape;453;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54" name="Google Shape;454;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Flow of Inheritance</a:t>
            </a:r>
            <a:endParaRPr b="1" i="0" sz="3000" u="none" cap="none" strike="noStrike">
              <a:solidFill>
                <a:srgbClr val="FFFFFF"/>
              </a:solidFill>
              <a:latin typeface="Calibri"/>
              <a:ea typeface="Calibri"/>
              <a:cs typeface="Calibri"/>
              <a:sym typeface="Calibri"/>
            </a:endParaRPr>
          </a:p>
        </p:txBody>
      </p:sp>
      <p:sp>
        <p:nvSpPr>
          <p:cNvPr id="455" name="Google Shape;455;p61"/>
          <p:cNvSpPr/>
          <p:nvPr/>
        </p:nvSpPr>
        <p:spPr>
          <a:xfrm>
            <a:off x="6853875" y="2540775"/>
            <a:ext cx="1871400" cy="47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SUPERCLASS</a:t>
            </a:r>
            <a:endParaRPr b="1" i="0" sz="1400" u="none" cap="none" strike="noStrike">
              <a:solidFill>
                <a:srgbClr val="000000"/>
              </a:solidFill>
              <a:latin typeface="Arial"/>
              <a:ea typeface="Arial"/>
              <a:cs typeface="Arial"/>
              <a:sym typeface="Arial"/>
            </a:endParaRPr>
          </a:p>
        </p:txBody>
      </p:sp>
      <p:sp>
        <p:nvSpPr>
          <p:cNvPr id="456" name="Google Shape;456;p61"/>
          <p:cNvSpPr/>
          <p:nvPr/>
        </p:nvSpPr>
        <p:spPr>
          <a:xfrm>
            <a:off x="7647075" y="3098500"/>
            <a:ext cx="272700" cy="58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61"/>
          <p:cNvSpPr/>
          <p:nvPr/>
        </p:nvSpPr>
        <p:spPr>
          <a:xfrm>
            <a:off x="7101750" y="3804950"/>
            <a:ext cx="1375800" cy="9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SUBCLASS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sp>
        <p:nvSpPr>
          <p:cNvPr id="462" name="Google Shape;462;p62"/>
          <p:cNvSpPr txBox="1"/>
          <p:nvPr/>
        </p:nvSpPr>
        <p:spPr>
          <a:xfrm>
            <a:off x="507300" y="1220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 super() method will call the superclass constructor, thus invoking the constructor of the Rectangle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Thus, you can conclude that when an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object of a subclass is created, the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constructor of the subclass is invoked first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and then the constructor of the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superclass is invoked.</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63" name="Google Shape;463;p6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4" name="Google Shape;464;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5" name="Google Shape;465;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66" name="Google Shape;466;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67" name="Google Shape;467;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Flow of Inheritance</a:t>
            </a:r>
            <a:endParaRPr b="1" i="0" sz="3000" u="none" cap="none" strike="noStrike">
              <a:solidFill>
                <a:srgbClr val="FFFFFF"/>
              </a:solidFill>
              <a:latin typeface="Calibri"/>
              <a:ea typeface="Calibri"/>
              <a:cs typeface="Calibri"/>
              <a:sym typeface="Calibri"/>
            </a:endParaRPr>
          </a:p>
        </p:txBody>
      </p:sp>
      <p:pic>
        <p:nvPicPr>
          <p:cNvPr descr="Man programmer working on computer with code on screen illustration. Programmer working writing code. Cartoon boy character work on computer isolated on white background. Flat vector illustration." id="468" name="Google Shape;468;p62"/>
          <p:cNvPicPr preferRelativeResize="0"/>
          <p:nvPr/>
        </p:nvPicPr>
        <p:blipFill rotWithShape="1">
          <a:blip r:embed="rId3">
            <a:alphaModFix/>
          </a:blip>
          <a:srcRect b="0" l="0" r="0" t="0"/>
          <a:stretch/>
        </p:blipFill>
        <p:spPr>
          <a:xfrm>
            <a:off x="6461100" y="2206125"/>
            <a:ext cx="2436675" cy="1848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2" name="Shape 472"/>
        <p:cNvGrpSpPr/>
        <p:nvPr/>
      </p:nvGrpSpPr>
      <p:grpSpPr>
        <a:xfrm>
          <a:off x="0" y="0"/>
          <a:ext cx="0" cy="0"/>
          <a:chOff x="0" y="0"/>
          <a:chExt cx="0" cy="0"/>
        </a:xfrm>
      </p:grpSpPr>
      <p:sp>
        <p:nvSpPr>
          <p:cNvPr id="473" name="Google Shape;473;p6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4" name="Google Shape;474;p63"/>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In this case, since the superclass Rectangle has a parameterised constructor, the subclass constructor must explicitly invoke the constructor for the Rectangle class in its own constructor.</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Failure to do so will result in a compilation error.</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75" name="Google Shape;475;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6" name="Google Shape;476;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77" name="Google Shape;477;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78" name="Google Shape;478;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Flow of Inheritance</a:t>
            </a:r>
            <a:endParaRPr b="1" i="0" sz="3000" u="none" cap="none" strike="noStrike">
              <a:solidFill>
                <a:srgbClr val="FFFFFF"/>
              </a:solidFill>
              <a:latin typeface="Calibri"/>
              <a:ea typeface="Calibri"/>
              <a:cs typeface="Calibri"/>
              <a:sym typeface="Calibri"/>
            </a:endParaRPr>
          </a:p>
        </p:txBody>
      </p:sp>
      <p:pic>
        <p:nvPicPr>
          <p:cNvPr descr="Alert warning or notification alert flat icon for apps and websites" id="479" name="Google Shape;479;p63"/>
          <p:cNvPicPr preferRelativeResize="0"/>
          <p:nvPr/>
        </p:nvPicPr>
        <p:blipFill rotWithShape="1">
          <a:blip r:embed="rId3">
            <a:alphaModFix/>
          </a:blip>
          <a:srcRect b="0" l="0" r="0" t="0"/>
          <a:stretch/>
        </p:blipFill>
        <p:spPr>
          <a:xfrm>
            <a:off x="7139338" y="2801050"/>
            <a:ext cx="1855025" cy="1997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3" name="Shape 483"/>
        <p:cNvGrpSpPr/>
        <p:nvPr/>
      </p:nvGrpSpPr>
      <p:grpSpPr>
        <a:xfrm>
          <a:off x="0" y="0"/>
          <a:ext cx="0" cy="0"/>
          <a:chOff x="0" y="0"/>
          <a:chExt cx="0" cy="0"/>
        </a:xfrm>
      </p:grpSpPr>
      <p:sp>
        <p:nvSpPr>
          <p:cNvPr id="484" name="Google Shape;484;p6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5" name="Google Shape;485;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86" name="Google Shape;486;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87" name="Google Shape;487;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Constructor Chaining</a:t>
            </a:r>
            <a:endParaRPr b="1" i="0" sz="3000" u="none" cap="none" strike="noStrike">
              <a:solidFill>
                <a:srgbClr val="FFFFFF"/>
              </a:solidFill>
              <a:latin typeface="Calibri"/>
              <a:ea typeface="Calibri"/>
              <a:cs typeface="Calibri"/>
              <a:sym typeface="Calibri"/>
            </a:endParaRPr>
          </a:p>
        </p:txBody>
      </p:sp>
      <p:sp>
        <p:nvSpPr>
          <p:cNvPr id="488" name="Google Shape;488;p6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constructor chaining?</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When a subclass constructor calls the superclass constructor, this phenomenon is known as constructor chaining.</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Apart from calling the constructor of the superclass, ‘super’ is also used to refer to the instance variables of a superclass.</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2" name="Shape 492"/>
        <p:cNvGrpSpPr/>
        <p:nvPr/>
      </p:nvGrpSpPr>
      <p:grpSpPr>
        <a:xfrm>
          <a:off x="0" y="0"/>
          <a:ext cx="0" cy="0"/>
          <a:chOff x="0" y="0"/>
          <a:chExt cx="0" cy="0"/>
        </a:xfrm>
      </p:grpSpPr>
      <p:sp>
        <p:nvSpPr>
          <p:cNvPr id="493" name="Google Shape;493;p6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4" name="Google Shape;494;p6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Example: super.instanceVariable</a:t>
            </a:r>
            <a:r>
              <a:rPr b="0" i="0" lang="en" sz="2400" u="none" cap="none" strike="noStrike">
                <a:solidFill>
                  <a:srgbClr val="000000"/>
                </a:solidFill>
                <a:latin typeface="Calibri"/>
                <a:ea typeface="Calibri"/>
                <a:cs typeface="Calibri"/>
                <a:sym typeface="Calibri"/>
              </a:rPr>
              <a:t> - Here, instanceVariable belongs to the superclass.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public class Square extends Rectangle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    super.length;  </a:t>
            </a:r>
            <a:r>
              <a:rPr b="0" i="0" lang="en" sz="2400" u="none" cap="none" strike="noStrike">
                <a:solidFill>
                  <a:srgbClr val="000000"/>
                </a:solidFill>
                <a:latin typeface="Calibri"/>
                <a:ea typeface="Calibri"/>
                <a:cs typeface="Calibri"/>
                <a:sym typeface="Calibri"/>
              </a:rPr>
              <a:t>// refers to the length attribute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defined in  the Rectangle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95" name="Google Shape;495;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6" name="Google Shape;496;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97" name="Google Shape;497;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98" name="Google Shape;498;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Constructor Chaining</a:t>
            </a:r>
            <a:endParaRPr b="1" i="0" sz="3000" u="none" cap="none" strike="noStrike">
              <a:solidFill>
                <a:srgbClr val="FFFFFF"/>
              </a:solidFill>
              <a:latin typeface="Calibri"/>
              <a:ea typeface="Calibri"/>
              <a:cs typeface="Calibri"/>
              <a:sym typeface="Calibri"/>
            </a:endParaRPr>
          </a:p>
        </p:txBody>
      </p:sp>
      <p:pic>
        <p:nvPicPr>
          <p:cNvPr descr="Young man programmer working on computer with code on screen. Student programming vector concept. Man work with computer, programmer professional and character of freelancer on workplace illustration" id="499" name="Google Shape;499;p65"/>
          <p:cNvPicPr preferRelativeResize="0"/>
          <p:nvPr/>
        </p:nvPicPr>
        <p:blipFill rotWithShape="1">
          <a:blip r:embed="rId3">
            <a:alphaModFix/>
          </a:blip>
          <a:srcRect b="0" l="0" r="0" t="0"/>
          <a:stretch/>
        </p:blipFill>
        <p:spPr>
          <a:xfrm>
            <a:off x="6714345" y="2167025"/>
            <a:ext cx="2313280" cy="203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137" name="Google Shape;137;p30"/>
          <p:cNvSpPr txBox="1"/>
          <p:nvPr/>
        </p:nvSpPr>
        <p:spPr>
          <a:xfrm>
            <a:off x="507300" y="9506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Need for Code Reusability</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Inheritance</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Flow of Inheritance</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Inheritance in Java</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Constructor Chaining</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Disadvantages of Inheritance</a:t>
            </a:r>
            <a:endParaRPr b="0"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Multiple Inheritance</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3" name="Shape 503"/>
        <p:cNvGrpSpPr/>
        <p:nvPr/>
      </p:nvGrpSpPr>
      <p:grpSpPr>
        <a:xfrm>
          <a:off x="0" y="0"/>
          <a:ext cx="0" cy="0"/>
          <a:chOff x="0" y="0"/>
          <a:chExt cx="0" cy="0"/>
        </a:xfrm>
      </p:grpSpPr>
      <p:sp>
        <p:nvSpPr>
          <p:cNvPr id="504" name="Google Shape;504;p6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5" name="Google Shape;505;p66"/>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When an object of the subclass is created it contains the superclass variables but it doesn’t create any superclass object in it.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When subclass object has created the constructor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the superclass is executed but this doesn’t mean</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that superclass object is created.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observe a code and an output to understand this.</a:t>
            </a:r>
            <a:endParaRPr b="0" i="0" sz="2400" u="none" cap="none" strike="noStrike">
              <a:solidFill>
                <a:srgbClr val="000000"/>
              </a:solidFill>
              <a:latin typeface="Calibri"/>
              <a:ea typeface="Calibri"/>
              <a:cs typeface="Calibri"/>
              <a:sym typeface="Calibri"/>
            </a:endParaRPr>
          </a:p>
        </p:txBody>
      </p:sp>
      <p:sp>
        <p:nvSpPr>
          <p:cNvPr id="506" name="Google Shape;506;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7" name="Google Shape;507;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08" name="Google Shape;508;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09" name="Google Shape;509;p66"/>
          <p:cNvSpPr txBox="1"/>
          <p:nvPr/>
        </p:nvSpPr>
        <p:spPr>
          <a:xfrm>
            <a:off x="5835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Constructor Chaining</a:t>
            </a:r>
            <a:endParaRPr b="1" i="0" sz="3000" u="none" cap="none" strike="noStrike">
              <a:solidFill>
                <a:srgbClr val="FFFFFF"/>
              </a:solidFill>
              <a:latin typeface="Calibri"/>
              <a:ea typeface="Calibri"/>
              <a:cs typeface="Calibri"/>
              <a:sym typeface="Calibri"/>
            </a:endParaRPr>
          </a:p>
        </p:txBody>
      </p:sp>
      <p:pic>
        <p:nvPicPr>
          <p:cNvPr descr="Studying process. Student reading at desk, online learning. Girl study homework on computer. Science worker or teacher vector illustration" id="510" name="Google Shape;510;p66"/>
          <p:cNvPicPr preferRelativeResize="0"/>
          <p:nvPr/>
        </p:nvPicPr>
        <p:blipFill rotWithShape="1">
          <a:blip r:embed="rId3">
            <a:alphaModFix/>
          </a:blip>
          <a:srcRect b="0" l="0" r="0" t="0"/>
          <a:stretch/>
        </p:blipFill>
        <p:spPr>
          <a:xfrm>
            <a:off x="6912668" y="2162750"/>
            <a:ext cx="2193207" cy="2103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6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6" name="Google Shape;516;p6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7" name="Google Shape;517;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8" name="Google Shape;518;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19" name="Google Shape;519;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20" name="Google Shape;520;p67"/>
          <p:cNvPicPr preferRelativeResize="0"/>
          <p:nvPr/>
        </p:nvPicPr>
        <p:blipFill rotWithShape="1">
          <a:blip r:embed="rId3">
            <a:alphaModFix/>
          </a:blip>
          <a:srcRect b="31133" l="12354" r="36062" t="11758"/>
          <a:stretch/>
        </p:blipFill>
        <p:spPr>
          <a:xfrm>
            <a:off x="977100" y="636900"/>
            <a:ext cx="7149524" cy="4450376"/>
          </a:xfrm>
          <a:prstGeom prst="rect">
            <a:avLst/>
          </a:prstGeom>
          <a:noFill/>
          <a:ln cap="flat" cmpd="sng" w="38100">
            <a:solidFill>
              <a:srgbClr val="0000FF"/>
            </a:solidFill>
            <a:prstDash val="solid"/>
            <a:round/>
            <a:headEnd len="sm" w="sm" type="none"/>
            <a:tailEnd len="sm" w="sm" type="none"/>
          </a:ln>
        </p:spPr>
      </p:pic>
      <p:sp>
        <p:nvSpPr>
          <p:cNvPr id="521" name="Google Shape;521;p6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Constructor Chaining</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6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 name="Google Shape;527;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 name="Google Shape;528;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29" name="Google Shape;529;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30" name="Google Shape;530;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Constructor Chaining</a:t>
            </a:r>
            <a:endParaRPr b="1" i="0" sz="3000" u="none" cap="none" strike="noStrike">
              <a:solidFill>
                <a:srgbClr val="FFFFFF"/>
              </a:solidFill>
              <a:latin typeface="Calibri"/>
              <a:ea typeface="Calibri"/>
              <a:cs typeface="Calibri"/>
              <a:sym typeface="Calibri"/>
            </a:endParaRPr>
          </a:p>
        </p:txBody>
      </p:sp>
      <p:pic>
        <p:nvPicPr>
          <p:cNvPr descr="outline output vector icon. isolated black simple line element illustration from interface concept. editable vector stroke output icon on white background" id="531" name="Google Shape;531;p68"/>
          <p:cNvPicPr preferRelativeResize="0"/>
          <p:nvPr/>
        </p:nvPicPr>
        <p:blipFill rotWithShape="1">
          <a:blip r:embed="rId3">
            <a:alphaModFix/>
          </a:blip>
          <a:srcRect b="0" l="0" r="0" t="0"/>
          <a:stretch/>
        </p:blipFill>
        <p:spPr>
          <a:xfrm>
            <a:off x="6255150" y="1720925"/>
            <a:ext cx="2476500" cy="2667000"/>
          </a:xfrm>
          <a:prstGeom prst="rect">
            <a:avLst/>
          </a:prstGeom>
          <a:noFill/>
          <a:ln>
            <a:noFill/>
          </a:ln>
        </p:spPr>
      </p:pic>
      <p:sp>
        <p:nvSpPr>
          <p:cNvPr id="532" name="Google Shape;532;p68"/>
          <p:cNvSpPr txBox="1"/>
          <p:nvPr/>
        </p:nvSpPr>
        <p:spPr>
          <a:xfrm>
            <a:off x="564750" y="102820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Output</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This is Super class constructor</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Subclass</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This is Subclass constructor</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highlight>
                  <a:srgbClr val="FFFF00"/>
                </a:highlight>
                <a:latin typeface="Calibri"/>
                <a:ea typeface="Calibri"/>
                <a:cs typeface="Calibri"/>
                <a:sym typeface="Calibri"/>
              </a:rPr>
              <a:t>Subclass  Subclass</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Both constructors are executed.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6" name="Shape 536"/>
        <p:cNvGrpSpPr/>
        <p:nvPr/>
      </p:nvGrpSpPr>
      <p:grpSpPr>
        <a:xfrm>
          <a:off x="0" y="0"/>
          <a:ext cx="0" cy="0"/>
          <a:chOff x="0" y="0"/>
          <a:chExt cx="0" cy="0"/>
        </a:xfrm>
      </p:grpSpPr>
      <p:sp>
        <p:nvSpPr>
          <p:cNvPr id="537" name="Google Shape;537;p6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8" name="Google Shape;538;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9" name="Google Shape;539;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40" name="Google Shape;540;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Disadvantages of Inheritance</a:t>
            </a:r>
            <a:endParaRPr b="1" i="0" sz="3000" u="none" cap="none" strike="noStrike">
              <a:solidFill>
                <a:srgbClr val="FFFFFF"/>
              </a:solidFill>
              <a:latin typeface="Calibri"/>
              <a:ea typeface="Calibri"/>
              <a:cs typeface="Calibri"/>
              <a:sym typeface="Calibri"/>
            </a:endParaRPr>
          </a:p>
        </p:txBody>
      </p:sp>
      <p:sp>
        <p:nvSpPr>
          <p:cNvPr id="541" name="Google Shape;541;p69"/>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Disadvantages of Inheritance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Sometimes, inheritance is not useful because the data members and methods in the base class cannot be utilized to the fullest.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At times, some of these members are left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unused thereby resulting in wastage of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memory.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Database digital icon" id="542" name="Google Shape;542;p69"/>
          <p:cNvPicPr preferRelativeResize="0"/>
          <p:nvPr/>
        </p:nvPicPr>
        <p:blipFill rotWithShape="1">
          <a:blip r:embed="rId3">
            <a:alphaModFix/>
          </a:blip>
          <a:srcRect b="0" l="0" r="0" t="0"/>
          <a:stretch/>
        </p:blipFill>
        <p:spPr>
          <a:xfrm>
            <a:off x="6891025" y="2825825"/>
            <a:ext cx="1935575" cy="2084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6" name="Shape 546"/>
        <p:cNvGrpSpPr/>
        <p:nvPr/>
      </p:nvGrpSpPr>
      <p:grpSpPr>
        <a:xfrm>
          <a:off x="0" y="0"/>
          <a:ext cx="0" cy="0"/>
          <a:chOff x="0" y="0"/>
          <a:chExt cx="0" cy="0"/>
        </a:xfrm>
      </p:grpSpPr>
      <p:sp>
        <p:nvSpPr>
          <p:cNvPr id="547" name="Google Shape;547;p7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8" name="Google Shape;548;p70"/>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 inherited methods work slower than the normal methods due to the presence of indirection.</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Inheritance leads to the dependency of children classes on the base class thereby resulting in an increase in coupling.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49" name="Google Shape;549;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0" name="Google Shape;550;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51" name="Google Shape;551;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52" name="Google Shape;552;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Disadvantages of Inheritance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6" name="Shape 556"/>
        <p:cNvGrpSpPr/>
        <p:nvPr/>
      </p:nvGrpSpPr>
      <p:grpSpPr>
        <a:xfrm>
          <a:off x="0" y="0"/>
          <a:ext cx="0" cy="0"/>
          <a:chOff x="0" y="0"/>
          <a:chExt cx="0" cy="0"/>
        </a:xfrm>
      </p:grpSpPr>
      <p:sp>
        <p:nvSpPr>
          <p:cNvPr id="557" name="Google Shape;557;p7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8" name="Google Shape;558;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9" name="Google Shape;559;p7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60" name="Google Shape;560;p7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Inheritance</a:t>
            </a:r>
            <a:endParaRPr b="1" i="0" sz="3000" u="none" cap="none" strike="noStrike">
              <a:solidFill>
                <a:srgbClr val="FFFFFF"/>
              </a:solidFill>
              <a:latin typeface="Calibri"/>
              <a:ea typeface="Calibri"/>
              <a:cs typeface="Calibri"/>
              <a:sym typeface="Calibri"/>
            </a:endParaRPr>
          </a:p>
        </p:txBody>
      </p:sp>
      <p:sp>
        <p:nvSpPr>
          <p:cNvPr id="561" name="Google Shape;561;p7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Multiple Inheritance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Java doesn’t support multiple inheritance because, consider a scenario where A, B and C are three classes. The C class inherits A and B classes.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If A and B classes have the same method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and you call it from child class object, there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will be ambiguity to call the method of A or B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62" name="Google Shape;562;p71"/>
          <p:cNvSpPr/>
          <p:nvPr/>
        </p:nvSpPr>
        <p:spPr>
          <a:xfrm>
            <a:off x="5922950" y="2788650"/>
            <a:ext cx="1016400" cy="4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A</a:t>
            </a:r>
            <a:endParaRPr b="1" i="0" sz="1700" u="none" cap="none" strike="noStrike">
              <a:solidFill>
                <a:srgbClr val="000000"/>
              </a:solidFill>
              <a:latin typeface="Arial"/>
              <a:ea typeface="Arial"/>
              <a:cs typeface="Arial"/>
              <a:sym typeface="Arial"/>
            </a:endParaRPr>
          </a:p>
        </p:txBody>
      </p:sp>
      <p:sp>
        <p:nvSpPr>
          <p:cNvPr id="563" name="Google Shape;563;p71"/>
          <p:cNvSpPr/>
          <p:nvPr/>
        </p:nvSpPr>
        <p:spPr>
          <a:xfrm>
            <a:off x="6684950" y="3855450"/>
            <a:ext cx="1016400" cy="4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C</a:t>
            </a:r>
            <a:endParaRPr b="1" i="0" sz="1700" u="none" cap="none" strike="noStrike">
              <a:solidFill>
                <a:srgbClr val="000000"/>
              </a:solidFill>
              <a:latin typeface="Arial"/>
              <a:ea typeface="Arial"/>
              <a:cs typeface="Arial"/>
              <a:sym typeface="Arial"/>
            </a:endParaRPr>
          </a:p>
        </p:txBody>
      </p:sp>
      <p:sp>
        <p:nvSpPr>
          <p:cNvPr id="564" name="Google Shape;564;p71"/>
          <p:cNvSpPr/>
          <p:nvPr/>
        </p:nvSpPr>
        <p:spPr>
          <a:xfrm>
            <a:off x="7446950" y="2788650"/>
            <a:ext cx="1016400" cy="4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rial"/>
                <a:ea typeface="Arial"/>
                <a:cs typeface="Arial"/>
                <a:sym typeface="Arial"/>
              </a:rPr>
              <a:t>B</a:t>
            </a:r>
            <a:endParaRPr b="1" i="0" sz="1700" u="none" cap="none" strike="noStrike">
              <a:solidFill>
                <a:srgbClr val="000000"/>
              </a:solidFill>
              <a:latin typeface="Arial"/>
              <a:ea typeface="Arial"/>
              <a:cs typeface="Arial"/>
              <a:sym typeface="Arial"/>
            </a:endParaRPr>
          </a:p>
        </p:txBody>
      </p:sp>
      <p:cxnSp>
        <p:nvCxnSpPr>
          <p:cNvPr id="565" name="Google Shape;565;p71"/>
          <p:cNvCxnSpPr/>
          <p:nvPr/>
        </p:nvCxnSpPr>
        <p:spPr>
          <a:xfrm>
            <a:off x="6431150" y="3286350"/>
            <a:ext cx="571500" cy="483300"/>
          </a:xfrm>
          <a:prstGeom prst="straightConnector1">
            <a:avLst/>
          </a:prstGeom>
          <a:noFill/>
          <a:ln cap="flat" cmpd="sng" w="28575">
            <a:solidFill>
              <a:schemeClr val="dk2"/>
            </a:solidFill>
            <a:prstDash val="solid"/>
            <a:round/>
            <a:headEnd len="sm" w="sm" type="none"/>
            <a:tailEnd len="med" w="med" type="triangle"/>
          </a:ln>
        </p:spPr>
      </p:cxnSp>
      <p:cxnSp>
        <p:nvCxnSpPr>
          <p:cNvPr id="566" name="Google Shape;566;p71"/>
          <p:cNvCxnSpPr/>
          <p:nvPr/>
        </p:nvCxnSpPr>
        <p:spPr>
          <a:xfrm flipH="1">
            <a:off x="7411550" y="3286350"/>
            <a:ext cx="543600" cy="4833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0" name="Shape 570"/>
        <p:cNvGrpSpPr/>
        <p:nvPr/>
      </p:nvGrpSpPr>
      <p:grpSpPr>
        <a:xfrm>
          <a:off x="0" y="0"/>
          <a:ext cx="0" cy="0"/>
          <a:chOff x="0" y="0"/>
          <a:chExt cx="0" cy="0"/>
        </a:xfrm>
      </p:grpSpPr>
      <p:sp>
        <p:nvSpPr>
          <p:cNvPr id="571" name="Google Shape;571;p7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2" name="Google Shape;572;p72"/>
          <p:cNvSpPr txBox="1"/>
          <p:nvPr/>
        </p:nvSpPr>
        <p:spPr>
          <a:xfrm>
            <a:off x="310575" y="12892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3" name="Google Shape;573;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4" name="Google Shape;574;p7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75" name="Google Shape;575;p7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Calibri"/>
                <a:ea typeface="Calibri"/>
                <a:cs typeface="Calibri"/>
                <a:sym typeface="Calibri"/>
              </a:rPr>
              <a:t>Multiple Inheritance </a:t>
            </a:r>
            <a:endParaRPr b="1" i="0" sz="3000" u="none" cap="none" strike="noStrike">
              <a:solidFill>
                <a:srgbClr val="FFFFFF"/>
              </a:solidFill>
              <a:latin typeface="Calibri"/>
              <a:ea typeface="Calibri"/>
              <a:cs typeface="Calibri"/>
              <a:sym typeface="Calibri"/>
            </a:endParaRPr>
          </a:p>
        </p:txBody>
      </p:sp>
      <p:sp>
        <p:nvSpPr>
          <p:cNvPr id="576" name="Google Shape;576;p72"/>
          <p:cNvSpPr txBox="1"/>
          <p:nvPr/>
        </p:nvSpPr>
        <p:spPr>
          <a:xfrm>
            <a:off x="644475" y="4658300"/>
            <a:ext cx="7746300" cy="30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4C1130"/>
              </a:solidFill>
              <a:latin typeface="Arial"/>
              <a:ea typeface="Arial"/>
              <a:cs typeface="Arial"/>
              <a:sym typeface="Arial"/>
            </a:endParaRPr>
          </a:p>
        </p:txBody>
      </p:sp>
      <p:pic>
        <p:nvPicPr>
          <p:cNvPr id="577" name="Google Shape;577;p72"/>
          <p:cNvPicPr preferRelativeResize="0"/>
          <p:nvPr/>
        </p:nvPicPr>
        <p:blipFill rotWithShape="1">
          <a:blip r:embed="rId3">
            <a:alphaModFix/>
          </a:blip>
          <a:srcRect b="0" l="0" r="0" t="0"/>
          <a:stretch/>
        </p:blipFill>
        <p:spPr>
          <a:xfrm>
            <a:off x="2049438" y="1330425"/>
            <a:ext cx="5045125" cy="2833200"/>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1" name="Shape 581"/>
        <p:cNvGrpSpPr/>
        <p:nvPr/>
      </p:nvGrpSpPr>
      <p:grpSpPr>
        <a:xfrm>
          <a:off x="0" y="0"/>
          <a:ext cx="0" cy="0"/>
          <a:chOff x="0" y="0"/>
          <a:chExt cx="0" cy="0"/>
        </a:xfrm>
      </p:grpSpPr>
      <p:sp>
        <p:nvSpPr>
          <p:cNvPr id="582" name="Google Shape;582;p7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3" name="Google Shape;583;p73"/>
          <p:cNvSpPr txBox="1"/>
          <p:nvPr/>
        </p:nvSpPr>
        <p:spPr>
          <a:xfrm>
            <a:off x="507300" y="1220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far, you created two classes: Student and ResearchStudent. Here, ResearchStudent extends Student.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How about a situation where another class inherits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from the ResearchStudent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a:t>
            </a:r>
            <a:endParaRPr b="1" i="0" sz="2400" u="none" cap="none" strike="noStrike">
              <a:solidFill>
                <a:srgbClr val="000000"/>
              </a:solidFill>
              <a:latin typeface="Calibri"/>
              <a:ea typeface="Calibri"/>
              <a:cs typeface="Calibri"/>
              <a:sym typeface="Calibri"/>
            </a:endParaRPr>
          </a:p>
        </p:txBody>
      </p:sp>
      <p:sp>
        <p:nvSpPr>
          <p:cNvPr id="584" name="Google Shape;584;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5" name="Google Shape;585;p7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86" name="Google Shape;586;p7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
        <p:nvSpPr>
          <p:cNvPr id="587" name="Google Shape;587;p73"/>
          <p:cNvSpPr/>
          <p:nvPr/>
        </p:nvSpPr>
        <p:spPr>
          <a:xfrm>
            <a:off x="7213300" y="1943550"/>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STUDENT</a:t>
            </a:r>
            <a:endParaRPr b="1" i="0" sz="1400" u="none" cap="none" strike="noStrike">
              <a:solidFill>
                <a:srgbClr val="000000"/>
              </a:solidFill>
              <a:latin typeface="Arial"/>
              <a:ea typeface="Arial"/>
              <a:cs typeface="Arial"/>
              <a:sym typeface="Arial"/>
            </a:endParaRPr>
          </a:p>
        </p:txBody>
      </p:sp>
      <p:sp>
        <p:nvSpPr>
          <p:cNvPr id="588" name="Google Shape;588;p73"/>
          <p:cNvSpPr/>
          <p:nvPr/>
        </p:nvSpPr>
        <p:spPr>
          <a:xfrm>
            <a:off x="7855950" y="2699600"/>
            <a:ext cx="260400" cy="50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73"/>
          <p:cNvSpPr/>
          <p:nvPr/>
        </p:nvSpPr>
        <p:spPr>
          <a:xfrm>
            <a:off x="7199075" y="3384925"/>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RESEARCH</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STUDENT</a:t>
            </a:r>
            <a:endParaRPr b="1" i="0" sz="1400" u="none" cap="none" strike="noStrike">
              <a:solidFill>
                <a:srgbClr val="000000"/>
              </a:solidFill>
              <a:latin typeface="Arial"/>
              <a:ea typeface="Arial"/>
              <a:cs typeface="Arial"/>
              <a:sym typeface="Arial"/>
            </a:endParaRPr>
          </a:p>
        </p:txBody>
      </p:sp>
      <p:sp>
        <p:nvSpPr>
          <p:cNvPr id="590" name="Google Shape;590;p73"/>
          <p:cNvSpPr/>
          <p:nvPr/>
        </p:nvSpPr>
        <p:spPr>
          <a:xfrm>
            <a:off x="7855950" y="4147400"/>
            <a:ext cx="260400" cy="50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4" name="Shape 594"/>
        <p:cNvGrpSpPr/>
        <p:nvPr/>
      </p:nvGrpSpPr>
      <p:grpSpPr>
        <a:xfrm>
          <a:off x="0" y="0"/>
          <a:ext cx="0" cy="0"/>
          <a:chOff x="0" y="0"/>
          <a:chExt cx="0" cy="0"/>
        </a:xfrm>
      </p:grpSpPr>
      <p:sp>
        <p:nvSpPr>
          <p:cNvPr id="595" name="Google Shape;595;p7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6" name="Google Shape;596;p7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Suppose you want to create a class for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PHD students which basically come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under the category of Research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department only.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Will it be even possible for another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inherit from the ResearchStudent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class, given that it is already a subclass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Student?</a:t>
            </a:r>
            <a:endParaRPr b="0" i="0" sz="2400" u="none" cap="none" strike="noStrike">
              <a:solidFill>
                <a:srgbClr val="000000"/>
              </a:solidFill>
              <a:latin typeface="Calibri"/>
              <a:ea typeface="Calibri"/>
              <a:cs typeface="Calibri"/>
              <a:sym typeface="Calibri"/>
            </a:endParaRPr>
          </a:p>
        </p:txBody>
      </p:sp>
      <p:sp>
        <p:nvSpPr>
          <p:cNvPr id="597" name="Google Shape;597;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8" name="Google Shape;598;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99" name="Google Shape;599;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00" name="Google Shape;600;p74"/>
          <p:cNvPicPr preferRelativeResize="0"/>
          <p:nvPr/>
        </p:nvPicPr>
        <p:blipFill rotWithShape="1">
          <a:blip r:embed="rId3">
            <a:alphaModFix/>
          </a:blip>
          <a:srcRect b="27715" l="51638" r="25000" t="22391"/>
          <a:stretch/>
        </p:blipFill>
        <p:spPr>
          <a:xfrm>
            <a:off x="5667841" y="847575"/>
            <a:ext cx="3323758" cy="3991125"/>
          </a:xfrm>
          <a:prstGeom prst="rect">
            <a:avLst/>
          </a:prstGeom>
          <a:noFill/>
          <a:ln cap="flat" cmpd="sng" w="38100">
            <a:solidFill>
              <a:srgbClr val="000000"/>
            </a:solidFill>
            <a:prstDash val="solid"/>
            <a:round/>
            <a:headEnd len="sm" w="sm" type="none"/>
            <a:tailEnd len="sm" w="sm" type="none"/>
          </a:ln>
        </p:spPr>
      </p:pic>
      <p:sp>
        <p:nvSpPr>
          <p:cNvPr id="601" name="Google Shape;601;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sp>
        <p:nvSpPr>
          <p:cNvPr id="606" name="Google Shape;606;p7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7" name="Google Shape;607;p7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8" name="Google Shape;608;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10" name="Google Shape;610;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11" name="Google Shape;611;p75"/>
          <p:cNvSpPr txBox="1"/>
          <p:nvPr/>
        </p:nvSpPr>
        <p:spPr>
          <a:xfrm>
            <a:off x="351325" y="4187875"/>
            <a:ext cx="8522700" cy="53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Inheriting from Subclass</a:t>
            </a:r>
            <a:endParaRPr b="1" i="0" sz="2200" u="none" cap="none" strike="noStrike">
              <a:solidFill>
                <a:srgbClr val="4C1130"/>
              </a:solidFill>
              <a:latin typeface="Arial"/>
              <a:ea typeface="Arial"/>
              <a:cs typeface="Arial"/>
              <a:sym typeface="Arial"/>
            </a:endParaRPr>
          </a:p>
        </p:txBody>
      </p:sp>
      <p:pic>
        <p:nvPicPr>
          <p:cNvPr id="612" name="Google Shape;612;p75"/>
          <p:cNvPicPr preferRelativeResize="0"/>
          <p:nvPr/>
        </p:nvPicPr>
        <p:blipFill rotWithShape="1">
          <a:blip r:embed="rId3">
            <a:alphaModFix/>
          </a:blip>
          <a:srcRect b="36423" l="12349" r="30841" t="29771"/>
          <a:stretch/>
        </p:blipFill>
        <p:spPr>
          <a:xfrm>
            <a:off x="180300" y="915775"/>
            <a:ext cx="8794424" cy="3048801"/>
          </a:xfrm>
          <a:prstGeom prst="rect">
            <a:avLst/>
          </a:prstGeom>
          <a:noFill/>
          <a:ln cap="flat" cmpd="sng" w="38100">
            <a:solidFill>
              <a:srgbClr val="0000FF"/>
            </a:solidFill>
            <a:prstDash val="solid"/>
            <a:round/>
            <a:headEnd len="sm" w="sm" type="none"/>
            <a:tailEnd len="sm" w="sm" type="none"/>
          </a:ln>
        </p:spPr>
      </p:pic>
      <p:sp>
        <p:nvSpPr>
          <p:cNvPr id="613" name="Google Shape;613;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4" name="Google Shape;144;p31"/>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145" name="Google Shape;145;p31"/>
          <p:cNvSpPr txBox="1"/>
          <p:nvPr/>
        </p:nvSpPr>
        <p:spPr>
          <a:xfrm>
            <a:off x="507300" y="11030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Inheriting from a Subclass</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Protected Access Modifier</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Composition</a:t>
            </a:r>
            <a:endParaRPr b="0" i="0" sz="2400" u="none" cap="none" strike="noStrike">
              <a:solidFill>
                <a:srgbClr val="000000"/>
              </a:solidFill>
              <a:latin typeface="Calibri"/>
              <a:ea typeface="Calibri"/>
              <a:cs typeface="Calibri"/>
              <a:sym typeface="Calibri"/>
            </a:endParaRPr>
          </a:p>
          <a:p>
            <a:pPr indent="-381000" lvl="0" marL="457200" marR="0" rtl="0" algn="l">
              <a:lnSpc>
                <a:spcPct val="2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Comparison between Composition and Inheritance </a:t>
            </a:r>
            <a:endParaRPr b="0" i="0" sz="2400" u="none" cap="none" strike="noStrike">
              <a:solidFill>
                <a:srgbClr val="000000"/>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7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9" name="Google Shape;619;p76"/>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So,it is possible to inherit from a subclass.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Class PhdStudent </a:t>
            </a:r>
            <a:r>
              <a:rPr b="0" i="0" lang="en" sz="2400" u="none" cap="none" strike="noStrike">
                <a:solidFill>
                  <a:srgbClr val="000000"/>
                </a:solidFill>
                <a:latin typeface="Calibri"/>
                <a:ea typeface="Calibri"/>
                <a:cs typeface="Calibri"/>
                <a:sym typeface="Calibri"/>
              </a:rPr>
              <a:t>has its own </a:t>
            </a:r>
            <a:r>
              <a:rPr b="1" i="0" lang="en" sz="2400" u="none" cap="none" strike="noStrike">
                <a:solidFill>
                  <a:srgbClr val="000000"/>
                </a:solidFill>
                <a:latin typeface="Calibri"/>
                <a:ea typeface="Calibri"/>
                <a:cs typeface="Calibri"/>
                <a:sym typeface="Calibri"/>
              </a:rPr>
              <a:t>private variable </a:t>
            </a:r>
            <a:endParaRPr b="1"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thesisTitle</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It is initialized in the constructor.</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Other than that, this class is inheriting properties from </a:t>
            </a:r>
            <a:r>
              <a:rPr b="1" i="0" lang="en" sz="2400" u="none" cap="none" strike="noStrike">
                <a:solidFill>
                  <a:srgbClr val="000000"/>
                </a:solidFill>
                <a:latin typeface="Calibri"/>
                <a:ea typeface="Calibri"/>
                <a:cs typeface="Calibri"/>
                <a:sym typeface="Calibri"/>
              </a:rPr>
              <a:t>class ResearchStudent </a:t>
            </a:r>
            <a:r>
              <a:rPr b="0" i="0" lang="en" sz="2400" u="none" cap="none" strike="noStrike">
                <a:solidFill>
                  <a:srgbClr val="000000"/>
                </a:solidFill>
                <a:latin typeface="Calibri"/>
                <a:ea typeface="Calibri"/>
                <a:cs typeface="Calibri"/>
                <a:sym typeface="Calibri"/>
              </a:rPr>
              <a:t>which itself is a subclass of </a:t>
            </a:r>
            <a:r>
              <a:rPr b="1" i="0" lang="en" sz="2400" u="none" cap="none" strike="noStrike">
                <a:solidFill>
                  <a:srgbClr val="000000"/>
                </a:solidFill>
                <a:latin typeface="Calibri"/>
                <a:ea typeface="Calibri"/>
                <a:cs typeface="Calibri"/>
                <a:sym typeface="Calibri"/>
              </a:rPr>
              <a:t>class Student</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620" name="Google Shape;620;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22" name="Google Shape;622;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23" name="Google Shape;623;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pic>
        <p:nvPicPr>
          <p:cNvPr descr="PhD. Badge with graduation hat icon. Flat vector illustration on white background" id="624" name="Google Shape;624;p76"/>
          <p:cNvPicPr preferRelativeResize="0"/>
          <p:nvPr/>
        </p:nvPicPr>
        <p:blipFill rotWithShape="1">
          <a:blip r:embed="rId3">
            <a:alphaModFix/>
          </a:blip>
          <a:srcRect b="0" l="0" r="0" t="0"/>
          <a:stretch/>
        </p:blipFill>
        <p:spPr>
          <a:xfrm>
            <a:off x="7118150" y="1945850"/>
            <a:ext cx="1819450" cy="1959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8" name="Shape 628"/>
        <p:cNvGrpSpPr/>
        <p:nvPr/>
      </p:nvGrpSpPr>
      <p:grpSpPr>
        <a:xfrm>
          <a:off x="0" y="0"/>
          <a:ext cx="0" cy="0"/>
          <a:chOff x="0" y="0"/>
          <a:chExt cx="0" cy="0"/>
        </a:xfrm>
      </p:grpSpPr>
      <p:sp>
        <p:nvSpPr>
          <p:cNvPr id="629" name="Google Shape;629;p7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7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Let's take another example to understand this better. Let’s say the </a:t>
            </a:r>
            <a:r>
              <a:rPr b="1" i="0" lang="en" sz="2400" u="none" cap="none" strike="noStrike">
                <a:solidFill>
                  <a:srgbClr val="000000"/>
                </a:solidFill>
                <a:latin typeface="Calibri"/>
                <a:ea typeface="Calibri"/>
                <a:cs typeface="Calibri"/>
                <a:sym typeface="Calibri"/>
              </a:rPr>
              <a:t>class Rectangle </a:t>
            </a:r>
            <a:r>
              <a:rPr b="0" i="0" lang="en" sz="2400" u="none" cap="none" strike="noStrike">
                <a:solidFill>
                  <a:srgbClr val="000000"/>
                </a:solidFill>
                <a:latin typeface="Calibri"/>
                <a:ea typeface="Calibri"/>
                <a:cs typeface="Calibri"/>
                <a:sym typeface="Calibri"/>
              </a:rPr>
              <a:t>extends from a </a:t>
            </a:r>
            <a:r>
              <a:rPr b="1" i="0" lang="en" sz="2400" u="none" cap="none" strike="noStrike">
                <a:solidFill>
                  <a:srgbClr val="000000"/>
                </a:solidFill>
                <a:latin typeface="Calibri"/>
                <a:ea typeface="Calibri"/>
                <a:cs typeface="Calibri"/>
                <a:sym typeface="Calibri"/>
              </a:rPr>
              <a:t>class named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‘Shape’ </a:t>
            </a:r>
            <a:r>
              <a:rPr b="0" i="0" lang="en" sz="2400" u="none" cap="none" strike="noStrike">
                <a:solidFill>
                  <a:srgbClr val="000000"/>
                </a:solidFill>
                <a:latin typeface="Calibri"/>
                <a:ea typeface="Calibri"/>
                <a:cs typeface="Calibri"/>
                <a:sym typeface="Calibri"/>
              </a:rPr>
              <a:t>(Rectangle is a shape, and hence, Shape can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act as a superclass for it), and the </a:t>
            </a:r>
            <a:r>
              <a:rPr b="1" i="0" lang="en" sz="2400" u="none" cap="none" strike="noStrike">
                <a:solidFill>
                  <a:srgbClr val="000000"/>
                </a:solidFill>
                <a:latin typeface="Calibri"/>
                <a:ea typeface="Calibri"/>
                <a:cs typeface="Calibri"/>
                <a:sym typeface="Calibri"/>
              </a:rPr>
              <a:t>class Square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extends the </a:t>
            </a:r>
            <a:r>
              <a:rPr b="1" i="0" lang="en" sz="2400" u="none" cap="none" strike="noStrike">
                <a:solidFill>
                  <a:srgbClr val="000000"/>
                </a:solidFill>
                <a:latin typeface="Calibri"/>
                <a:ea typeface="Calibri"/>
                <a:cs typeface="Calibri"/>
                <a:sym typeface="Calibri"/>
              </a:rPr>
              <a:t>class Rectangle</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public class Shape{ }</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public class Rectangle extends Shape{ }</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Courier New"/>
                <a:ea typeface="Courier New"/>
                <a:cs typeface="Courier New"/>
                <a:sym typeface="Courier New"/>
              </a:rPr>
              <a:t>public class Square extends Rectangle{ }</a:t>
            </a:r>
            <a:endParaRPr b="1"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1" name="Google Shape;631;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33" name="Google Shape;633;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34" name="Google Shape;634;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
        <p:nvSpPr>
          <p:cNvPr id="635" name="Google Shape;635;p77"/>
          <p:cNvSpPr/>
          <p:nvPr/>
        </p:nvSpPr>
        <p:spPr>
          <a:xfrm>
            <a:off x="7213300" y="1714950"/>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SHAPE</a:t>
            </a:r>
            <a:endParaRPr b="1" i="0" sz="1400" u="none" cap="none" strike="noStrike">
              <a:solidFill>
                <a:srgbClr val="000000"/>
              </a:solidFill>
              <a:latin typeface="Arial"/>
              <a:ea typeface="Arial"/>
              <a:cs typeface="Arial"/>
              <a:sym typeface="Arial"/>
            </a:endParaRPr>
          </a:p>
        </p:txBody>
      </p:sp>
      <p:sp>
        <p:nvSpPr>
          <p:cNvPr id="636" name="Google Shape;636;p77"/>
          <p:cNvSpPr/>
          <p:nvPr/>
        </p:nvSpPr>
        <p:spPr>
          <a:xfrm>
            <a:off x="7855950" y="2471000"/>
            <a:ext cx="260400" cy="50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77"/>
          <p:cNvSpPr/>
          <p:nvPr/>
        </p:nvSpPr>
        <p:spPr>
          <a:xfrm>
            <a:off x="7855950" y="3842600"/>
            <a:ext cx="260400" cy="508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77"/>
          <p:cNvSpPr/>
          <p:nvPr/>
        </p:nvSpPr>
        <p:spPr>
          <a:xfrm>
            <a:off x="7199075" y="4451725"/>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SQUARE</a:t>
            </a:r>
            <a:endParaRPr b="1" i="0" sz="1400" u="none" cap="none" strike="noStrike">
              <a:solidFill>
                <a:srgbClr val="000000"/>
              </a:solidFill>
              <a:latin typeface="Arial"/>
              <a:ea typeface="Arial"/>
              <a:cs typeface="Arial"/>
              <a:sym typeface="Arial"/>
            </a:endParaRPr>
          </a:p>
        </p:txBody>
      </p:sp>
      <p:sp>
        <p:nvSpPr>
          <p:cNvPr id="639" name="Google Shape;639;p77"/>
          <p:cNvSpPr/>
          <p:nvPr/>
        </p:nvSpPr>
        <p:spPr>
          <a:xfrm>
            <a:off x="7199075" y="3080125"/>
            <a:ext cx="1536900" cy="63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RECTANGLE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3" name="Shape 643"/>
        <p:cNvGrpSpPr/>
        <p:nvPr/>
      </p:nvGrpSpPr>
      <p:grpSpPr>
        <a:xfrm>
          <a:off x="0" y="0"/>
          <a:ext cx="0" cy="0"/>
          <a:chOff x="0" y="0"/>
          <a:chExt cx="0" cy="0"/>
        </a:xfrm>
      </p:grpSpPr>
      <p:sp>
        <p:nvSpPr>
          <p:cNvPr id="644" name="Google Shape;644;p7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5" name="Google Shape;645;p7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Since the </a:t>
            </a:r>
            <a:r>
              <a:rPr b="1" i="0" lang="en" sz="2400" u="none" cap="none" strike="noStrike">
                <a:solidFill>
                  <a:srgbClr val="000000"/>
                </a:solidFill>
                <a:latin typeface="Calibri"/>
                <a:ea typeface="Calibri"/>
                <a:cs typeface="Calibri"/>
                <a:sym typeface="Calibri"/>
              </a:rPr>
              <a:t>subclass Rectangle </a:t>
            </a:r>
            <a:r>
              <a:rPr b="0" i="0" lang="en" sz="2400" u="none" cap="none" strike="noStrike">
                <a:solidFill>
                  <a:srgbClr val="000000"/>
                </a:solidFill>
                <a:latin typeface="Calibri"/>
                <a:ea typeface="Calibri"/>
                <a:cs typeface="Calibri"/>
                <a:sym typeface="Calibri"/>
              </a:rPr>
              <a:t>inherits from the </a:t>
            </a:r>
            <a:r>
              <a:rPr b="1" i="0" lang="en" sz="2400" u="none" cap="none" strike="noStrike">
                <a:solidFill>
                  <a:srgbClr val="000000"/>
                </a:solidFill>
                <a:latin typeface="Calibri"/>
                <a:ea typeface="Calibri"/>
                <a:cs typeface="Calibri"/>
                <a:sym typeface="Calibri"/>
              </a:rPr>
              <a:t>superclass Shape</a:t>
            </a: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Rectangle </a:t>
            </a:r>
            <a:r>
              <a:rPr b="0" i="0" lang="en" sz="2400" u="none" cap="none" strike="noStrike">
                <a:solidFill>
                  <a:srgbClr val="000000"/>
                </a:solidFill>
                <a:latin typeface="Calibri"/>
                <a:ea typeface="Calibri"/>
                <a:cs typeface="Calibri"/>
                <a:sym typeface="Calibri"/>
              </a:rPr>
              <a:t>will be able to reuse all the properties of the </a:t>
            </a:r>
            <a:r>
              <a:rPr b="1" i="0" lang="en" sz="2400" u="none" cap="none" strike="noStrike">
                <a:solidFill>
                  <a:srgbClr val="000000"/>
                </a:solidFill>
                <a:latin typeface="Calibri"/>
                <a:ea typeface="Calibri"/>
                <a:cs typeface="Calibri"/>
                <a:sym typeface="Calibri"/>
              </a:rPr>
              <a:t>Shape class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Thus, a subclass object can access the properties of a superclass but the vice-versa is not true meaning that a superclass object cannot access the properties of a subclass.</a:t>
            </a:r>
            <a:endParaRPr b="0" i="0" sz="2400" u="none" cap="none" strike="noStrike">
              <a:solidFill>
                <a:srgbClr val="000000"/>
              </a:solidFill>
              <a:latin typeface="Calibri"/>
              <a:ea typeface="Calibri"/>
              <a:cs typeface="Calibri"/>
              <a:sym typeface="Calibri"/>
            </a:endParaRPr>
          </a:p>
        </p:txBody>
      </p:sp>
      <p:sp>
        <p:nvSpPr>
          <p:cNvPr id="646" name="Google Shape;646;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7" name="Google Shape;647;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48" name="Google Shape;648;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49" name="Google Shape;649;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3" name="Shape 653"/>
        <p:cNvGrpSpPr/>
        <p:nvPr/>
      </p:nvGrpSpPr>
      <p:grpSpPr>
        <a:xfrm>
          <a:off x="0" y="0"/>
          <a:ext cx="0" cy="0"/>
          <a:chOff x="0" y="0"/>
          <a:chExt cx="0" cy="0"/>
        </a:xfrm>
      </p:grpSpPr>
      <p:sp>
        <p:nvSpPr>
          <p:cNvPr id="654" name="Google Shape;654;p79"/>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Also,since the </a:t>
            </a:r>
            <a:r>
              <a:rPr b="1" i="0" lang="en" sz="2400" u="none" cap="none" strike="noStrike">
                <a:solidFill>
                  <a:srgbClr val="000000"/>
                </a:solidFill>
                <a:latin typeface="Calibri"/>
                <a:ea typeface="Calibri"/>
                <a:cs typeface="Calibri"/>
                <a:sym typeface="Calibri"/>
              </a:rPr>
              <a:t>subclass Square </a:t>
            </a:r>
            <a:r>
              <a:rPr b="0" i="0" lang="en" sz="2400" u="none" cap="none" strike="noStrike">
                <a:solidFill>
                  <a:srgbClr val="000000"/>
                </a:solidFill>
                <a:latin typeface="Calibri"/>
                <a:ea typeface="Calibri"/>
                <a:cs typeface="Calibri"/>
                <a:sym typeface="Calibri"/>
              </a:rPr>
              <a:t>inherits from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the ﻿</a:t>
            </a:r>
            <a:r>
              <a:rPr b="1" i="0" lang="en" sz="2400" u="none" cap="none" strike="noStrike">
                <a:solidFill>
                  <a:srgbClr val="000000"/>
                </a:solidFill>
                <a:latin typeface="Calibri"/>
                <a:ea typeface="Calibri"/>
                <a:cs typeface="Calibri"/>
                <a:sym typeface="Calibri"/>
              </a:rPr>
              <a:t>Square class </a:t>
            </a:r>
            <a:r>
              <a:rPr b="0" i="0" lang="en" sz="2400" u="none" cap="none" strike="noStrike">
                <a:solidFill>
                  <a:srgbClr val="000000"/>
                </a:solidFill>
                <a:latin typeface="Calibri"/>
                <a:ea typeface="Calibri"/>
                <a:cs typeface="Calibri"/>
                <a:sym typeface="Calibri"/>
              </a:rPr>
              <a:t>will be able to </a:t>
            </a:r>
            <a:r>
              <a:rPr b="1" i="0" lang="en" sz="2400" u="none" cap="none" strike="noStrike">
                <a:solidFill>
                  <a:srgbClr val="000000"/>
                </a:solidFill>
                <a:latin typeface="Calibri"/>
                <a:ea typeface="Calibri"/>
                <a:cs typeface="Calibri"/>
                <a:sym typeface="Calibri"/>
              </a:rPr>
              <a:t>reuse the properties </a:t>
            </a:r>
            <a:r>
              <a:rPr b="0" i="0" lang="en" sz="2400" u="none" cap="none" strike="noStrike">
                <a:solidFill>
                  <a:srgbClr val="000000"/>
                </a:solidFill>
                <a:latin typeface="Calibri"/>
                <a:ea typeface="Calibri"/>
                <a:cs typeface="Calibri"/>
                <a:sym typeface="Calibri"/>
              </a:rPr>
              <a:t>of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addition, the </a:t>
            </a:r>
            <a:r>
              <a:rPr b="1" i="0" lang="en" sz="2400" u="none" cap="none" strike="noStrike">
                <a:solidFill>
                  <a:srgbClr val="000000"/>
                </a:solidFill>
                <a:latin typeface="Calibri"/>
                <a:ea typeface="Calibri"/>
                <a:cs typeface="Calibri"/>
                <a:sym typeface="Calibri"/>
              </a:rPr>
              <a:t>Square class </a:t>
            </a:r>
            <a:r>
              <a:rPr b="0" i="0" lang="en" sz="2400" u="none" cap="none" strike="noStrike">
                <a:solidFill>
                  <a:srgbClr val="000000"/>
                </a:solidFill>
                <a:latin typeface="Calibri"/>
                <a:ea typeface="Calibri"/>
                <a:cs typeface="Calibri"/>
                <a:sym typeface="Calibri"/>
              </a:rPr>
              <a:t>will also </a:t>
            </a:r>
            <a:r>
              <a:rPr b="1" i="0" lang="en" sz="2400" u="none" cap="none" strike="noStrike">
                <a:solidFill>
                  <a:srgbClr val="000000"/>
                </a:solidFill>
                <a:latin typeface="Calibri"/>
                <a:ea typeface="Calibri"/>
                <a:cs typeface="Calibri"/>
                <a:sym typeface="Calibri"/>
              </a:rPr>
              <a:t>inherit additional attributes </a:t>
            </a:r>
            <a:r>
              <a:rPr b="0" i="0" lang="en" sz="2400" u="none" cap="none" strike="noStrike">
                <a:solidFill>
                  <a:srgbClr val="000000"/>
                </a:solidFill>
                <a:latin typeface="Calibri"/>
                <a:ea typeface="Calibri"/>
                <a:cs typeface="Calibri"/>
                <a:sym typeface="Calibri"/>
              </a:rPr>
              <a:t>from the </a:t>
            </a:r>
            <a:r>
              <a:rPr b="1" i="0" lang="en" sz="2400" u="none" cap="none" strike="noStrike">
                <a:solidFill>
                  <a:srgbClr val="000000"/>
                </a:solidFill>
                <a:latin typeface="Calibri"/>
                <a:ea typeface="Calibri"/>
                <a:cs typeface="Calibri"/>
                <a:sym typeface="Calibri"/>
              </a:rPr>
              <a:t>Shape class </a:t>
            </a:r>
            <a:r>
              <a:rPr b="0" i="0" lang="en" sz="2400" u="none" cap="none" strike="noStrike">
                <a:solidFill>
                  <a:srgbClr val="000000"/>
                </a:solidFill>
                <a:latin typeface="Calibri"/>
                <a:ea typeface="Calibri"/>
                <a:cs typeface="Calibri"/>
                <a:sym typeface="Calibri"/>
              </a:rPr>
              <a:t>via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Thus, a subclass object can access the properties of a superclass - no matter whether it's a direct parent or an indirect parent but the vice-versa is not true.</a:t>
            </a:r>
            <a:endParaRPr b="0" i="0" sz="2400" u="none" cap="none" strike="noStrike">
              <a:solidFill>
                <a:srgbClr val="000000"/>
              </a:solidFill>
              <a:latin typeface="Calibri"/>
              <a:ea typeface="Calibri"/>
              <a:cs typeface="Calibri"/>
              <a:sym typeface="Calibri"/>
            </a:endParaRPr>
          </a:p>
        </p:txBody>
      </p:sp>
      <p:sp>
        <p:nvSpPr>
          <p:cNvPr id="655" name="Google Shape;655;p7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6" name="Google Shape;656;p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7" name="Google Shape;657;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58" name="Google Shape;658;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59" name="Google Shape;659;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3" name="Shape 663"/>
        <p:cNvGrpSpPr/>
        <p:nvPr/>
      </p:nvGrpSpPr>
      <p:grpSpPr>
        <a:xfrm>
          <a:off x="0" y="0"/>
          <a:ext cx="0" cy="0"/>
          <a:chOff x="0" y="0"/>
          <a:chExt cx="0" cy="0"/>
        </a:xfrm>
      </p:grpSpPr>
      <p:sp>
        <p:nvSpPr>
          <p:cNvPr id="664" name="Google Shape;664;p8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5" name="Google Shape;665;p8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66" name="Google Shape;666;p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68" name="Google Shape;668;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669" name="Google Shape;669;p80"/>
          <p:cNvPicPr preferRelativeResize="0"/>
          <p:nvPr/>
        </p:nvPicPr>
        <p:blipFill rotWithShape="1">
          <a:blip r:embed="rId3">
            <a:alphaModFix/>
          </a:blip>
          <a:srcRect b="0" l="0" r="0" t="0"/>
          <a:stretch/>
        </p:blipFill>
        <p:spPr>
          <a:xfrm>
            <a:off x="1581900" y="1072188"/>
            <a:ext cx="5953800" cy="3349013"/>
          </a:xfrm>
          <a:prstGeom prst="rect">
            <a:avLst/>
          </a:prstGeom>
          <a:noFill/>
          <a:ln cap="flat" cmpd="sng" w="38100">
            <a:solidFill>
              <a:srgbClr val="000000"/>
            </a:solidFill>
            <a:prstDash val="solid"/>
            <a:round/>
            <a:headEnd len="sm" w="sm" type="none"/>
            <a:tailEnd len="sm" w="sm" type="none"/>
          </a:ln>
        </p:spPr>
      </p:pic>
      <p:sp>
        <p:nvSpPr>
          <p:cNvPr id="670" name="Google Shape;670;p80"/>
          <p:cNvSpPr txBox="1"/>
          <p:nvPr/>
        </p:nvSpPr>
        <p:spPr>
          <a:xfrm>
            <a:off x="1644225" y="4525150"/>
            <a:ext cx="59538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80"/>
          <p:cNvSpPr txBox="1"/>
          <p:nvPr/>
        </p:nvSpPr>
        <p:spPr>
          <a:xfrm>
            <a:off x="351325" y="4416475"/>
            <a:ext cx="8522700" cy="53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Inheriting from Subclass</a:t>
            </a:r>
            <a:endParaRPr b="1" i="0" sz="2200" u="none" cap="none" strike="noStrike">
              <a:solidFill>
                <a:srgbClr val="4C1130"/>
              </a:solidFill>
              <a:latin typeface="Arial"/>
              <a:ea typeface="Arial"/>
              <a:cs typeface="Arial"/>
              <a:sym typeface="Arial"/>
            </a:endParaRPr>
          </a:p>
        </p:txBody>
      </p:sp>
      <p:sp>
        <p:nvSpPr>
          <p:cNvPr id="672" name="Google Shape;672;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Inheriting from Subclass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6" name="Shape 676"/>
        <p:cNvGrpSpPr/>
        <p:nvPr/>
      </p:nvGrpSpPr>
      <p:grpSpPr>
        <a:xfrm>
          <a:off x="0" y="0"/>
          <a:ext cx="0" cy="0"/>
          <a:chOff x="0" y="0"/>
          <a:chExt cx="0" cy="0"/>
        </a:xfrm>
      </p:grpSpPr>
      <p:sp>
        <p:nvSpPr>
          <p:cNvPr id="677" name="Google Shape;677;p8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p81"/>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have already studied about two access modifiers - public and private.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Let's now get introduced to the third type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of access modifier - </a:t>
            </a:r>
            <a:r>
              <a:rPr b="0" i="0" lang="en" sz="2400" u="none" cap="none" strike="noStrike">
                <a:solidFill>
                  <a:srgbClr val="000000"/>
                </a:solidFill>
                <a:highlight>
                  <a:srgbClr val="FFFF00"/>
                </a:highlight>
                <a:latin typeface="Calibri"/>
                <a:ea typeface="Calibri"/>
                <a:cs typeface="Calibri"/>
                <a:sym typeface="Calibri"/>
              </a:rPr>
              <a:t>protected</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p:txBody>
      </p:sp>
      <p:sp>
        <p:nvSpPr>
          <p:cNvPr id="679" name="Google Shape;679;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81" name="Google Shape;681;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pic>
        <p:nvPicPr>
          <p:cNvPr descr="Java source code" id="682" name="Google Shape;682;p81"/>
          <p:cNvPicPr preferRelativeResize="0"/>
          <p:nvPr/>
        </p:nvPicPr>
        <p:blipFill rotWithShape="1">
          <a:blip r:embed="rId3">
            <a:alphaModFix/>
          </a:blip>
          <a:srcRect b="0" l="0" r="0" t="0"/>
          <a:stretch/>
        </p:blipFill>
        <p:spPr>
          <a:xfrm>
            <a:off x="6025475" y="2152953"/>
            <a:ext cx="2887174" cy="202102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8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8" name="Google Shape;688;p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9" name="Google Shape;689;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0" name="Google Shape;690;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1" name="Google Shape;691;p82"/>
          <p:cNvSpPr txBox="1"/>
          <p:nvPr/>
        </p:nvSpPr>
        <p:spPr>
          <a:xfrm>
            <a:off x="507300" y="736350"/>
            <a:ext cx="84477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Protected Access Modifier</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is an access modifier which is less </a:t>
            </a:r>
            <a:r>
              <a:rPr lang="en" sz="2400">
                <a:latin typeface="Calibri"/>
                <a:ea typeface="Calibri"/>
                <a:cs typeface="Calibri"/>
                <a:sym typeface="Calibri"/>
              </a:rPr>
              <a:t>restric</a:t>
            </a:r>
            <a:r>
              <a:rPr b="0" i="0" lang="en" sz="2400" u="none" cap="none" strike="noStrike">
                <a:solidFill>
                  <a:srgbClr val="000000"/>
                </a:solidFill>
                <a:latin typeface="Calibri"/>
                <a:ea typeface="Calibri"/>
                <a:cs typeface="Calibri"/>
                <a:sym typeface="Calibri"/>
              </a:rPr>
              <a:t>tive than private but more restrictive than public. </a:t>
            </a:r>
            <a:r>
              <a:rPr lang="en" sz="2400">
                <a:solidFill>
                  <a:schemeClr val="dk1"/>
                </a:solidFill>
                <a:highlight>
                  <a:srgbClr val="FFFFFF"/>
                </a:highlight>
                <a:latin typeface="Calibri"/>
                <a:ea typeface="Calibri"/>
                <a:cs typeface="Calibri"/>
                <a:sym typeface="Calibri"/>
              </a:rPr>
              <a:t>Variables, methods, and constructors, which are declared protected in a superclass can be accessed only by the subclasses in other package or any class within the package of the protected members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variable is declared protected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like this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692" name="Google Shape;692;p82"/>
          <p:cNvPicPr preferRelativeResize="0"/>
          <p:nvPr/>
        </p:nvPicPr>
        <p:blipFill rotWithShape="1">
          <a:blip r:embed="rId4">
            <a:alphaModFix/>
          </a:blip>
          <a:srcRect b="59292" l="11372" r="66188" t="29498"/>
          <a:stretch/>
        </p:blipFill>
        <p:spPr>
          <a:xfrm>
            <a:off x="4649375" y="3907626"/>
            <a:ext cx="3753160" cy="1053999"/>
          </a:xfrm>
          <a:prstGeom prst="rect">
            <a:avLst/>
          </a:prstGeom>
          <a:noFill/>
          <a:ln cap="flat" cmpd="sng" w="38100">
            <a:solidFill>
              <a:srgbClr val="0000FF"/>
            </a:solidFill>
            <a:prstDash val="solid"/>
            <a:round/>
            <a:headEnd len="sm" w="sm" type="none"/>
            <a:tailEnd len="sm" w="sm" type="none"/>
          </a:ln>
        </p:spPr>
      </p:pic>
      <p:sp>
        <p:nvSpPr>
          <p:cNvPr id="693" name="Google Shape;693;p82"/>
          <p:cNvSpPr/>
          <p:nvPr/>
        </p:nvSpPr>
        <p:spPr>
          <a:xfrm>
            <a:off x="1897225" y="4619225"/>
            <a:ext cx="2459400" cy="2430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8" name="Shape 698"/>
        <p:cNvGrpSpPr/>
        <p:nvPr/>
      </p:nvGrpSpPr>
      <p:grpSpPr>
        <a:xfrm>
          <a:off x="0" y="0"/>
          <a:ext cx="0" cy="0"/>
          <a:chOff x="0" y="0"/>
          <a:chExt cx="0" cy="0"/>
        </a:xfrm>
      </p:grpSpPr>
      <p:sp>
        <p:nvSpPr>
          <p:cNvPr id="699" name="Google Shape;699;p83"/>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 us take an example to understand better.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Any method from within the </a:t>
            </a:r>
            <a:r>
              <a:rPr b="1" i="0" lang="en" sz="2400" u="none" cap="none" strike="noStrike">
                <a:solidFill>
                  <a:srgbClr val="000000"/>
                </a:solidFill>
                <a:latin typeface="Calibri"/>
                <a:ea typeface="Calibri"/>
                <a:cs typeface="Calibri"/>
                <a:sym typeface="Calibri"/>
              </a:rPr>
              <a:t>Square class </a:t>
            </a:r>
            <a:r>
              <a:rPr b="0" i="0" lang="en" sz="2400" u="none" cap="none" strike="noStrike">
                <a:solidFill>
                  <a:srgbClr val="000000"/>
                </a:solidFill>
                <a:latin typeface="Calibri"/>
                <a:ea typeface="Calibri"/>
                <a:cs typeface="Calibri"/>
                <a:sym typeface="Calibri"/>
              </a:rPr>
              <a:t>won’t be able to access </a:t>
            </a:r>
            <a:r>
              <a:rPr b="1" i="0" lang="en" sz="2400" u="none" cap="none" strike="noStrike">
                <a:solidFill>
                  <a:srgbClr val="000000"/>
                </a:solidFill>
                <a:latin typeface="Calibri"/>
                <a:ea typeface="Calibri"/>
                <a:cs typeface="Calibri"/>
                <a:sym typeface="Calibri"/>
              </a:rPr>
              <a:t>Rectangle’s private attributes </a:t>
            </a:r>
            <a:r>
              <a:rPr b="0" i="0" lang="en" sz="2400" u="none" cap="none" strike="noStrike">
                <a:solidFill>
                  <a:srgbClr val="000000"/>
                </a:solidFill>
                <a:latin typeface="Calibri"/>
                <a:ea typeface="Calibri"/>
                <a:cs typeface="Calibri"/>
                <a:sym typeface="Calibri"/>
              </a:rPr>
              <a:t>or </a:t>
            </a:r>
            <a:r>
              <a:rPr b="1" i="0" lang="en" sz="2400" u="none" cap="none" strike="noStrike">
                <a:solidFill>
                  <a:srgbClr val="000000"/>
                </a:solidFill>
                <a:latin typeface="Calibri"/>
                <a:ea typeface="Calibri"/>
                <a:cs typeface="Calibri"/>
                <a:sym typeface="Calibri"/>
              </a:rPr>
              <a:t>methods </a:t>
            </a:r>
            <a:r>
              <a:rPr b="0" i="0" lang="en" sz="2400" u="none" cap="none" strike="noStrike">
                <a:solidFill>
                  <a:srgbClr val="000000"/>
                </a:solidFill>
                <a:latin typeface="Calibri"/>
                <a:ea typeface="Calibri"/>
                <a:cs typeface="Calibri"/>
                <a:sym typeface="Calibri"/>
              </a:rPr>
              <a:t>directly.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may be fine sometimes; but at other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times, it may be too restrictive.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00" name="Google Shape;700;p8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1" name="Google Shape;701;p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2" name="Google Shape;702;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03" name="Google Shape;703;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04" name="Google Shape;704;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pic>
        <p:nvPicPr>
          <p:cNvPr descr="restricted stamp on white background. Sign, label, sticker." id="705" name="Google Shape;705;p83"/>
          <p:cNvPicPr preferRelativeResize="0"/>
          <p:nvPr/>
        </p:nvPicPr>
        <p:blipFill rotWithShape="1">
          <a:blip r:embed="rId3">
            <a:alphaModFix/>
          </a:blip>
          <a:srcRect b="0" l="0" r="0" t="0"/>
          <a:stretch/>
        </p:blipFill>
        <p:spPr>
          <a:xfrm>
            <a:off x="6703050" y="2863000"/>
            <a:ext cx="2195025" cy="1316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9" name="Shape 709"/>
        <p:cNvGrpSpPr/>
        <p:nvPr/>
      </p:nvGrpSpPr>
      <p:grpSpPr>
        <a:xfrm>
          <a:off x="0" y="0"/>
          <a:ext cx="0" cy="0"/>
          <a:chOff x="0" y="0"/>
          <a:chExt cx="0" cy="0"/>
        </a:xfrm>
      </p:grpSpPr>
      <p:sp>
        <p:nvSpPr>
          <p:cNvPr id="710" name="Google Shape;710;p8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1" name="Google Shape;711;p84"/>
          <p:cNvSpPr txBox="1"/>
          <p:nvPr/>
        </p:nvSpPr>
        <p:spPr>
          <a:xfrm>
            <a:off x="507300" y="8357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For example, suppose the </a:t>
            </a:r>
            <a:r>
              <a:rPr b="1" i="0" lang="en" sz="2400" u="none" cap="none" strike="noStrike">
                <a:solidFill>
                  <a:schemeClr val="dk1"/>
                </a:solidFill>
                <a:latin typeface="Calibri"/>
                <a:ea typeface="Calibri"/>
                <a:cs typeface="Calibri"/>
                <a:sym typeface="Calibri"/>
              </a:rPr>
              <a:t>Square class </a:t>
            </a:r>
            <a:r>
              <a:rPr b="0" i="0" lang="en" sz="2400" u="none" cap="none" strike="noStrike">
                <a:solidFill>
                  <a:schemeClr val="dk1"/>
                </a:solidFill>
                <a:latin typeface="Calibri"/>
                <a:ea typeface="Calibri"/>
                <a:cs typeface="Calibri"/>
                <a:sym typeface="Calibri"/>
              </a:rPr>
              <a:t>wants to access the </a:t>
            </a:r>
            <a:r>
              <a:rPr b="1" i="0" lang="en" sz="2400" u="none" cap="none" strike="noStrike">
                <a:solidFill>
                  <a:schemeClr val="dk1"/>
                </a:solidFill>
                <a:latin typeface="Calibri"/>
                <a:ea typeface="Calibri"/>
                <a:cs typeface="Calibri"/>
                <a:sym typeface="Calibri"/>
              </a:rPr>
              <a:t>length attribute </a:t>
            </a:r>
            <a:r>
              <a:rPr b="0" i="0" lang="en" sz="2400" u="none" cap="none" strike="noStrike">
                <a:solidFill>
                  <a:schemeClr val="dk1"/>
                </a:solidFill>
                <a:latin typeface="Calibri"/>
                <a:ea typeface="Calibri"/>
                <a:cs typeface="Calibri"/>
                <a:sym typeface="Calibri"/>
              </a:rPr>
              <a:t>declared in the </a:t>
            </a:r>
            <a:r>
              <a:rPr b="1" i="0" lang="en" sz="2400" u="none" cap="none" strike="noStrike">
                <a:solidFill>
                  <a:schemeClr val="dk1"/>
                </a:solidFill>
                <a:latin typeface="Calibri"/>
                <a:ea typeface="Calibri"/>
                <a:cs typeface="Calibri"/>
                <a:sym typeface="Calibri"/>
              </a:rPr>
              <a:t>Rectangle class </a:t>
            </a:r>
            <a:r>
              <a:rPr b="0" i="0" lang="en" sz="2400" u="none" cap="none" strike="noStrike">
                <a:solidFill>
                  <a:schemeClr val="dk1"/>
                </a:solidFill>
                <a:latin typeface="Calibri"/>
                <a:ea typeface="Calibri"/>
                <a:cs typeface="Calibri"/>
                <a:sym typeface="Calibri"/>
              </a:rPr>
              <a:t>for calculating the </a:t>
            </a:r>
            <a:r>
              <a:rPr b="1" i="0" lang="en" sz="2400" u="none" cap="none" strike="noStrike">
                <a:solidFill>
                  <a:schemeClr val="dk1"/>
                </a:solidFill>
                <a:latin typeface="Calibri"/>
                <a:ea typeface="Calibri"/>
                <a:cs typeface="Calibri"/>
                <a:sym typeface="Calibri"/>
              </a:rPr>
              <a:t>diagonal of a square</a:t>
            </a:r>
            <a:r>
              <a:rPr b="0" i="0" lang="en"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88900" marR="88900" rtl="0" algn="l">
              <a:lnSpc>
                <a:spcPct val="121875"/>
              </a:lnSpc>
              <a:spcBef>
                <a:spcPts val="0"/>
              </a:spcBef>
              <a:spcAft>
                <a:spcPts val="0"/>
              </a:spcAft>
              <a:buClr>
                <a:schemeClr val="dk1"/>
              </a:buClr>
              <a:buSzPts val="1100"/>
              <a:buFont typeface="Arial"/>
              <a:buNone/>
            </a:pPr>
            <a:r>
              <a:t/>
            </a:r>
            <a:endParaRPr b="0" i="0" sz="1000" u="none" cap="none" strike="noStrike">
              <a:solidFill>
                <a:srgbClr val="333333"/>
              </a:solidFill>
              <a:highlight>
                <a:srgbClr val="F5F5F5"/>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2" name="Google Shape;712;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3" name="Google Shape;713;p8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14" name="Google Shape;714;p8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15" name="Google Shape;715;p8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pic>
        <p:nvPicPr>
          <p:cNvPr id="716" name="Google Shape;716;p84"/>
          <p:cNvPicPr preferRelativeResize="0"/>
          <p:nvPr/>
        </p:nvPicPr>
        <p:blipFill rotWithShape="1">
          <a:blip r:embed="rId3">
            <a:alphaModFix/>
          </a:blip>
          <a:srcRect b="0" l="0" r="0" t="0"/>
          <a:stretch/>
        </p:blipFill>
        <p:spPr>
          <a:xfrm>
            <a:off x="574000" y="2695900"/>
            <a:ext cx="6775875" cy="173087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0" name="Shape 720"/>
        <p:cNvGrpSpPr/>
        <p:nvPr/>
      </p:nvGrpSpPr>
      <p:grpSpPr>
        <a:xfrm>
          <a:off x="0" y="0"/>
          <a:ext cx="0" cy="0"/>
          <a:chOff x="0" y="0"/>
          <a:chExt cx="0" cy="0"/>
        </a:xfrm>
      </p:grpSpPr>
      <p:sp>
        <p:nvSpPr>
          <p:cNvPr id="721" name="Google Shape;721;p8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2" name="Google Shape;722;p85"/>
          <p:cNvSpPr txBox="1"/>
          <p:nvPr/>
        </p:nvSpPr>
        <p:spPr>
          <a:xfrm>
            <a:off x="507300" y="1296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If this is added to the </a:t>
            </a:r>
            <a:r>
              <a:rPr b="1" i="0" lang="en" sz="2400" u="none" cap="none" strike="noStrike">
                <a:solidFill>
                  <a:srgbClr val="000000"/>
                </a:solidFill>
                <a:latin typeface="Calibri"/>
                <a:ea typeface="Calibri"/>
                <a:cs typeface="Calibri"/>
                <a:sym typeface="Calibri"/>
              </a:rPr>
              <a:t>Square class</a:t>
            </a:r>
            <a:r>
              <a:rPr b="0" i="0" lang="en" sz="2400" u="none" cap="none" strike="noStrike">
                <a:solidFill>
                  <a:srgbClr val="000000"/>
                </a:solidFill>
                <a:latin typeface="Calibri"/>
                <a:ea typeface="Calibri"/>
                <a:cs typeface="Calibri"/>
                <a:sym typeface="Calibri"/>
              </a:rPr>
              <a:t>, it will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lead to a </a:t>
            </a:r>
            <a:r>
              <a:rPr b="1" i="0" lang="en" sz="2400" u="none" cap="none" strike="noStrike">
                <a:solidFill>
                  <a:srgbClr val="000000"/>
                </a:solidFill>
                <a:latin typeface="Calibri"/>
                <a:ea typeface="Calibri"/>
                <a:cs typeface="Calibri"/>
                <a:sym typeface="Calibri"/>
              </a:rPr>
              <a:t>compilation error</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is because </a:t>
            </a:r>
            <a:r>
              <a:rPr b="1" i="0" lang="en" sz="2400" u="none" cap="none" strike="noStrike">
                <a:solidFill>
                  <a:srgbClr val="000000"/>
                </a:solidFill>
                <a:latin typeface="Calibri"/>
                <a:ea typeface="Calibri"/>
                <a:cs typeface="Calibri"/>
                <a:sym typeface="Calibri"/>
              </a:rPr>
              <a:t>‘length’ </a:t>
            </a:r>
            <a:r>
              <a:rPr b="0" i="0" lang="en" sz="2400" u="none" cap="none" strike="noStrike">
                <a:solidFill>
                  <a:srgbClr val="000000"/>
                </a:solidFill>
                <a:latin typeface="Calibri"/>
                <a:ea typeface="Calibri"/>
                <a:cs typeface="Calibri"/>
                <a:sym typeface="Calibri"/>
              </a:rPr>
              <a:t>is a </a:t>
            </a:r>
            <a:r>
              <a:rPr b="1" i="0" lang="en" sz="2400" u="none" cap="none" strike="noStrike">
                <a:solidFill>
                  <a:srgbClr val="000000"/>
                </a:solidFill>
                <a:latin typeface="Calibri"/>
                <a:ea typeface="Calibri"/>
                <a:cs typeface="Calibri"/>
                <a:sym typeface="Calibri"/>
              </a:rPr>
              <a:t>private </a:t>
            </a:r>
            <a:endParaRPr b="1"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variable </a:t>
            </a:r>
            <a:r>
              <a:rPr b="0" i="0" lang="en" sz="2400" u="none" cap="none" strike="noStrike">
                <a:solidFill>
                  <a:srgbClr val="000000"/>
                </a:solidFill>
                <a:latin typeface="Calibri"/>
                <a:ea typeface="Calibri"/>
                <a:cs typeface="Calibri"/>
                <a:sym typeface="Calibri"/>
              </a:rPr>
              <a:t>in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and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private variables or methods of a class are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not accessible outside the class.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23" name="Google Shape;723;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25" name="Google Shape;725;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26" name="Google Shape;726;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pic>
        <p:nvPicPr>
          <p:cNvPr descr="Concept operating system error warning for web page, banner, presentation, social media, documents, posters. 404 error web page Vector illustration, Error warning window operating system" id="727" name="Google Shape;727;p85"/>
          <p:cNvPicPr preferRelativeResize="0"/>
          <p:nvPr/>
        </p:nvPicPr>
        <p:blipFill rotWithShape="1">
          <a:blip r:embed="rId3">
            <a:alphaModFix/>
          </a:blip>
          <a:srcRect b="0" l="0" r="0" t="0"/>
          <a:stretch/>
        </p:blipFill>
        <p:spPr>
          <a:xfrm>
            <a:off x="6334700" y="1673175"/>
            <a:ext cx="2548325" cy="1829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9" name="Shape 149"/>
        <p:cNvGrpSpPr/>
        <p:nvPr/>
      </p:nvGrpSpPr>
      <p:grpSpPr>
        <a:xfrm>
          <a:off x="0" y="0"/>
          <a:ext cx="0" cy="0"/>
          <a:chOff x="0" y="0"/>
          <a:chExt cx="0" cy="0"/>
        </a:xfrm>
      </p:grpSpPr>
      <p:sp>
        <p:nvSpPr>
          <p:cNvPr id="150" name="Google Shape;150;p32"/>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How many classes are allowed to be made in a Java File?</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What is an object? </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How is object declared for a class? Which Operator is used? Give complete syntax.</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Can multiple objects be created for a class?</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sp>
        <p:nvSpPr>
          <p:cNvPr id="151" name="Google Shape;151;p3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2" name="Google Shape;152;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3" name="Google Shape;153;p3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Spot Test</a:t>
            </a:r>
            <a:endParaRPr b="1" sz="3000">
              <a:solidFill>
                <a:srgbClr val="FFFFFF"/>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1" name="Shape 731"/>
        <p:cNvGrpSpPr/>
        <p:nvPr/>
      </p:nvGrpSpPr>
      <p:grpSpPr>
        <a:xfrm>
          <a:off x="0" y="0"/>
          <a:ext cx="0" cy="0"/>
          <a:chOff x="0" y="0"/>
          <a:chExt cx="0" cy="0"/>
        </a:xfrm>
      </p:grpSpPr>
      <p:sp>
        <p:nvSpPr>
          <p:cNvPr id="732" name="Google Shape;732;p8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35" name="Google Shape;735;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36" name="Google Shape;736;p86"/>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 order to extend the visibility of the length attribute only to the subclasses for direct access, you can use the </a:t>
            </a:r>
            <a:r>
              <a:rPr b="1" i="0" lang="en" sz="2400" u="none" cap="none" strike="noStrike">
                <a:solidFill>
                  <a:srgbClr val="000000"/>
                </a:solidFill>
                <a:latin typeface="Calibri"/>
                <a:ea typeface="Calibri"/>
                <a:cs typeface="Calibri"/>
                <a:sym typeface="Calibri"/>
              </a:rPr>
              <a:t>protected access modifier </a:t>
            </a:r>
            <a:r>
              <a:rPr b="0" i="0" lang="en" sz="2400" u="none" cap="none" strike="noStrike">
                <a:solidFill>
                  <a:srgbClr val="000000"/>
                </a:solidFill>
                <a:latin typeface="Calibri"/>
                <a:ea typeface="Calibri"/>
                <a:cs typeface="Calibri"/>
                <a:sym typeface="Calibri"/>
              </a:rPr>
              <a:t>in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such as: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Courier New"/>
                <a:ea typeface="Courier New"/>
                <a:cs typeface="Courier New"/>
                <a:sym typeface="Courier New"/>
              </a:rPr>
              <a:t>protected float length; </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This would make the </a:t>
            </a:r>
            <a:r>
              <a:rPr b="1" i="0" lang="en" sz="2400" u="none" cap="none" strike="noStrike">
                <a:solidFill>
                  <a:srgbClr val="000000"/>
                </a:solidFill>
                <a:latin typeface="Calibri"/>
                <a:ea typeface="Calibri"/>
                <a:cs typeface="Calibri"/>
                <a:sym typeface="Calibri"/>
              </a:rPr>
              <a:t>variable length </a:t>
            </a:r>
            <a:r>
              <a:rPr b="0" i="0" lang="en" sz="2400" u="none" cap="none" strike="noStrike">
                <a:solidFill>
                  <a:srgbClr val="000000"/>
                </a:solidFill>
                <a:latin typeface="Calibri"/>
                <a:ea typeface="Calibri"/>
                <a:cs typeface="Calibri"/>
                <a:sym typeface="Calibri"/>
              </a:rPr>
              <a:t>visible and accessible to </a:t>
            </a:r>
            <a:r>
              <a:rPr b="1" i="0" lang="en" sz="2400" u="none" cap="none" strike="noStrike">
                <a:solidFill>
                  <a:srgbClr val="000000"/>
                </a:solidFill>
                <a:latin typeface="Calibri"/>
                <a:ea typeface="Calibri"/>
                <a:cs typeface="Calibri"/>
                <a:sym typeface="Calibri"/>
              </a:rPr>
              <a:t>all of subclasses of the Rectangle </a:t>
            </a:r>
            <a:r>
              <a:rPr b="0" i="0" lang="en" sz="2400" u="none" cap="none" strike="noStrike">
                <a:solidFill>
                  <a:srgbClr val="000000"/>
                </a:solidFill>
                <a:latin typeface="Calibri"/>
                <a:ea typeface="Calibri"/>
                <a:cs typeface="Calibri"/>
                <a:sym typeface="Calibri"/>
              </a:rPr>
              <a:t>class but </a:t>
            </a:r>
            <a:r>
              <a:rPr b="1" i="0" lang="en" sz="2400" u="none" cap="none" strike="noStrike">
                <a:solidFill>
                  <a:srgbClr val="000000"/>
                </a:solidFill>
                <a:latin typeface="Calibri"/>
                <a:ea typeface="Calibri"/>
                <a:cs typeface="Calibri"/>
                <a:sym typeface="Calibri"/>
              </a:rPr>
              <a:t>not to any other classes </a:t>
            </a:r>
            <a:r>
              <a:rPr b="0" i="0" lang="en" sz="2400" u="none" cap="none" strike="noStrike">
                <a:solidFill>
                  <a:srgbClr val="000000"/>
                </a:solidFill>
                <a:latin typeface="Calibri"/>
                <a:ea typeface="Calibri"/>
                <a:cs typeface="Calibri"/>
                <a:sym typeface="Calibri"/>
              </a:rPr>
              <a:t>that don't inherit from the </a:t>
            </a:r>
            <a:r>
              <a:rPr b="1" i="0" lang="en" sz="2400" u="none" cap="none" strike="noStrike">
                <a:solidFill>
                  <a:srgbClr val="000000"/>
                </a:solidFill>
                <a:latin typeface="Calibri"/>
                <a:ea typeface="Calibri"/>
                <a:cs typeface="Calibri"/>
                <a:sym typeface="Calibri"/>
              </a:rPr>
              <a:t>Rectangle class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37" name="Google Shape;737;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Protected Access Modifier</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1" name="Shape 741"/>
        <p:cNvGrpSpPr/>
        <p:nvPr/>
      </p:nvGrpSpPr>
      <p:grpSpPr>
        <a:xfrm>
          <a:off x="0" y="0"/>
          <a:ext cx="0" cy="0"/>
          <a:chOff x="0" y="0"/>
          <a:chExt cx="0" cy="0"/>
        </a:xfrm>
      </p:grpSpPr>
      <p:sp>
        <p:nvSpPr>
          <p:cNvPr id="742" name="Google Shape;742;p8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8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suppose you want to create another class named BankAccount. This class will have variables for account number and balance and a constructor to initialize both the variables.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4" name="Google Shape;744;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5" name="Google Shape;745;p8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46" name="Google Shape;746;p8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a:t>
            </a:r>
            <a:endParaRPr b="1" i="0" sz="3000" u="none" cap="none" strike="noStrike">
              <a:solidFill>
                <a:srgbClr val="FFFFFF"/>
              </a:solidFill>
              <a:latin typeface="Calibri"/>
              <a:ea typeface="Calibri"/>
              <a:cs typeface="Calibri"/>
              <a:sym typeface="Calibri"/>
            </a:endParaRPr>
          </a:p>
        </p:txBody>
      </p:sp>
      <p:pic>
        <p:nvPicPr>
          <p:cNvPr id="747" name="Google Shape;747;p87"/>
          <p:cNvPicPr preferRelativeResize="0"/>
          <p:nvPr/>
        </p:nvPicPr>
        <p:blipFill rotWithShape="1">
          <a:blip r:embed="rId3">
            <a:alphaModFix/>
          </a:blip>
          <a:srcRect b="47224" l="12353" r="52946" t="29813"/>
          <a:stretch/>
        </p:blipFill>
        <p:spPr>
          <a:xfrm>
            <a:off x="1510500" y="2448400"/>
            <a:ext cx="6119349" cy="22766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1" name="Shape 751"/>
        <p:cNvGrpSpPr/>
        <p:nvPr/>
      </p:nvGrpSpPr>
      <p:grpSpPr>
        <a:xfrm>
          <a:off x="0" y="0"/>
          <a:ext cx="0" cy="0"/>
          <a:chOff x="0" y="0"/>
          <a:chExt cx="0" cy="0"/>
        </a:xfrm>
      </p:grpSpPr>
      <p:sp>
        <p:nvSpPr>
          <p:cNvPr id="752" name="Google Shape;752;p8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8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does not make sense for this class to be a subclass of any of the previous classes: Student, ResearchStudent or PhdStudent.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is because bank account is not a form of student. It is something which every student must have.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it shouldn’t be a subclass but since every student must have a bank account therefore some relationship has to be there between Student Class and BankAccount class.</a:t>
            </a:r>
            <a:endParaRPr b="0" i="0" sz="2400" u="none" cap="none" strike="noStrike">
              <a:solidFill>
                <a:srgbClr val="000000"/>
              </a:solidFill>
              <a:latin typeface="Calibri"/>
              <a:ea typeface="Calibri"/>
              <a:cs typeface="Calibri"/>
              <a:sym typeface="Calibri"/>
            </a:endParaRPr>
          </a:p>
        </p:txBody>
      </p:sp>
      <p:sp>
        <p:nvSpPr>
          <p:cNvPr id="754" name="Google Shape;754;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5" name="Google Shape;755;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56" name="Google Shape;756;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57" name="Google Shape;757;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1" name="Shape 761"/>
        <p:cNvGrpSpPr/>
        <p:nvPr/>
      </p:nvGrpSpPr>
      <p:grpSpPr>
        <a:xfrm>
          <a:off x="0" y="0"/>
          <a:ext cx="0" cy="0"/>
          <a:chOff x="0" y="0"/>
          <a:chExt cx="0" cy="0"/>
        </a:xfrm>
      </p:grpSpPr>
      <p:sp>
        <p:nvSpPr>
          <p:cNvPr id="762" name="Google Shape;762;p8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89"/>
          <p:cNvSpPr txBox="1"/>
          <p:nvPr/>
        </p:nvSpPr>
        <p:spPr>
          <a:xfrm>
            <a:off x="507300" y="763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is where </a:t>
            </a:r>
            <a:r>
              <a:rPr b="0" i="0" lang="en" sz="2400" u="none" cap="none" strike="noStrike">
                <a:solidFill>
                  <a:srgbClr val="000000"/>
                </a:solidFill>
                <a:highlight>
                  <a:srgbClr val="FFFF00"/>
                </a:highlight>
                <a:latin typeface="Calibri"/>
                <a:ea typeface="Calibri"/>
                <a:cs typeface="Calibri"/>
                <a:sym typeface="Calibri"/>
              </a:rPr>
              <a:t>Composition</a:t>
            </a:r>
            <a:r>
              <a:rPr b="0" i="0" lang="en" sz="2400" u="none" cap="none" strike="noStrike">
                <a:solidFill>
                  <a:srgbClr val="000000"/>
                </a:solidFill>
                <a:latin typeface="Calibri"/>
                <a:ea typeface="Calibri"/>
                <a:cs typeface="Calibri"/>
                <a:sym typeface="Calibri"/>
              </a:rPr>
              <a:t> comes into play. Composition is a kind of relationship between two classes. It is considered as a </a:t>
            </a:r>
            <a:r>
              <a:rPr b="0" i="0" lang="en" sz="2400" u="none" cap="none" strike="noStrike">
                <a:solidFill>
                  <a:srgbClr val="000000"/>
                </a:solidFill>
                <a:highlight>
                  <a:srgbClr val="FFFF00"/>
                </a:highlight>
                <a:latin typeface="Calibri"/>
                <a:ea typeface="Calibri"/>
                <a:cs typeface="Calibri"/>
                <a:sym typeface="Calibri"/>
              </a:rPr>
              <a:t>has-a</a:t>
            </a:r>
            <a:r>
              <a:rPr b="0" i="0" lang="en" sz="2400" u="none" cap="none" strike="noStrike">
                <a:solidFill>
                  <a:srgbClr val="000000"/>
                </a:solidFill>
                <a:latin typeface="Calibri"/>
                <a:ea typeface="Calibri"/>
                <a:cs typeface="Calibri"/>
                <a:sym typeface="Calibri"/>
              </a:rPr>
              <a:t> type of relationship between two classes. On the other hand, inheritance is of </a:t>
            </a:r>
            <a:r>
              <a:rPr b="0" i="0" lang="en" sz="2400" u="none" cap="none" strike="noStrike">
                <a:solidFill>
                  <a:srgbClr val="000000"/>
                </a:solidFill>
                <a:highlight>
                  <a:srgbClr val="FFFF00"/>
                </a:highlight>
                <a:latin typeface="Calibri"/>
                <a:ea typeface="Calibri"/>
                <a:cs typeface="Calibri"/>
                <a:sym typeface="Calibri"/>
              </a:rPr>
              <a:t>is-a</a:t>
            </a:r>
            <a:r>
              <a:rPr b="0" i="0" lang="en" sz="2400" u="none" cap="none" strike="noStrike">
                <a:solidFill>
                  <a:srgbClr val="000000"/>
                </a:solidFill>
                <a:latin typeface="Calibri"/>
                <a:ea typeface="Calibri"/>
                <a:cs typeface="Calibri"/>
                <a:sym typeface="Calibri"/>
              </a:rPr>
              <a:t> type.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 means that one of the class contains an attribute which is of the type of other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Like, here, Student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class will have an attribute of the type Bank Account.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64" name="Google Shape;764;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5" name="Google Shape;765;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66" name="Google Shape;766;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67" name="Google Shape;767;p89"/>
          <p:cNvPicPr preferRelativeResize="0"/>
          <p:nvPr/>
        </p:nvPicPr>
        <p:blipFill rotWithShape="1">
          <a:blip r:embed="rId3">
            <a:alphaModFix/>
          </a:blip>
          <a:srcRect b="65226" l="11528" r="62958" t="30045"/>
          <a:stretch/>
        </p:blipFill>
        <p:spPr>
          <a:xfrm>
            <a:off x="3151675" y="4011100"/>
            <a:ext cx="5187849" cy="540399"/>
          </a:xfrm>
          <a:prstGeom prst="rect">
            <a:avLst/>
          </a:prstGeom>
          <a:noFill/>
          <a:ln cap="flat" cmpd="sng" w="38100">
            <a:solidFill>
              <a:srgbClr val="0000FF"/>
            </a:solidFill>
            <a:prstDash val="solid"/>
            <a:round/>
            <a:headEnd len="sm" w="sm" type="none"/>
            <a:tailEnd len="sm" w="sm" type="none"/>
          </a:ln>
        </p:spPr>
      </p:pic>
      <p:sp>
        <p:nvSpPr>
          <p:cNvPr id="768" name="Google Shape;768;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2" name="Shape 772"/>
        <p:cNvGrpSpPr/>
        <p:nvPr/>
      </p:nvGrpSpPr>
      <p:grpSpPr>
        <a:xfrm>
          <a:off x="0" y="0"/>
          <a:ext cx="0" cy="0"/>
          <a:chOff x="0" y="0"/>
          <a:chExt cx="0" cy="0"/>
        </a:xfrm>
      </p:grpSpPr>
      <p:sp>
        <p:nvSpPr>
          <p:cNvPr id="773" name="Google Shape;773;p9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5" name="Google Shape;775;p9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76" name="Google Shape;776;p9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vs Composition</a:t>
            </a:r>
            <a:endParaRPr b="1" i="0" sz="3000" u="none" cap="none" strike="noStrike">
              <a:solidFill>
                <a:srgbClr val="FFFFFF"/>
              </a:solidFill>
              <a:latin typeface="Calibri"/>
              <a:ea typeface="Calibri"/>
              <a:cs typeface="Calibri"/>
              <a:sym typeface="Calibri"/>
            </a:endParaRPr>
          </a:p>
        </p:txBody>
      </p:sp>
      <p:sp>
        <p:nvSpPr>
          <p:cNvPr id="777" name="Google Shape;777;p9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id="778" name="Google Shape;778;p90"/>
          <p:cNvPicPr preferRelativeResize="0"/>
          <p:nvPr/>
        </p:nvPicPr>
        <p:blipFill rotWithShape="1">
          <a:blip r:embed="rId3">
            <a:alphaModFix/>
          </a:blip>
          <a:srcRect b="42303" l="51307" r="23132" t="26880"/>
          <a:stretch/>
        </p:blipFill>
        <p:spPr>
          <a:xfrm>
            <a:off x="2217237" y="1103925"/>
            <a:ext cx="4672789" cy="3167451"/>
          </a:xfrm>
          <a:prstGeom prst="rect">
            <a:avLst/>
          </a:prstGeom>
          <a:noFill/>
          <a:ln cap="flat" cmpd="sng" w="38100">
            <a:solidFill>
              <a:srgbClr val="000000"/>
            </a:solidFill>
            <a:prstDash val="solid"/>
            <a:round/>
            <a:headEnd len="sm" w="sm" type="none"/>
            <a:tailEnd len="sm" w="sm" type="none"/>
          </a:ln>
        </p:spPr>
      </p:pic>
      <p:sp>
        <p:nvSpPr>
          <p:cNvPr id="779" name="Google Shape;779;p90"/>
          <p:cNvSpPr txBox="1"/>
          <p:nvPr/>
        </p:nvSpPr>
        <p:spPr>
          <a:xfrm>
            <a:off x="2254450" y="4561375"/>
            <a:ext cx="4525200" cy="37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4C1130"/>
                </a:solidFill>
                <a:latin typeface="Arial"/>
                <a:ea typeface="Arial"/>
                <a:cs typeface="Arial"/>
                <a:sym typeface="Arial"/>
              </a:rPr>
              <a:t>Inheritance vs Composition</a:t>
            </a:r>
            <a:endParaRPr b="1" i="0" sz="2200" u="none" cap="none" strike="noStrike">
              <a:solidFill>
                <a:srgbClr val="4C113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3" name="Shape 783"/>
        <p:cNvGrpSpPr/>
        <p:nvPr/>
      </p:nvGrpSpPr>
      <p:grpSpPr>
        <a:xfrm>
          <a:off x="0" y="0"/>
          <a:ext cx="0" cy="0"/>
          <a:chOff x="0" y="0"/>
          <a:chExt cx="0" cy="0"/>
        </a:xfrm>
      </p:grpSpPr>
      <p:sp>
        <p:nvSpPr>
          <p:cNvPr id="784" name="Google Shape;784;p9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Some reasons to use composition over inheritance are:</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One reason for favouring Composition over Inheritance in Java is fact that Java doesn't support multiple inheritance.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Though both Composition and Inheritance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allows you to reuse code, one of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disadvantages of Inheritance is that it breaks</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encapsulation.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85" name="Google Shape;785;p9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6" name="Google Shape;786;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7" name="Google Shape;787;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88" name="Google Shape;788;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89" name="Google Shape;789;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vs Composition</a:t>
            </a:r>
            <a:endParaRPr b="1" i="0" sz="3000" u="none" cap="none" strike="noStrike">
              <a:solidFill>
                <a:srgbClr val="FFFFFF"/>
              </a:solidFill>
              <a:latin typeface="Calibri"/>
              <a:ea typeface="Calibri"/>
              <a:cs typeface="Calibri"/>
              <a:sym typeface="Calibri"/>
            </a:endParaRPr>
          </a:p>
        </p:txBody>
      </p:sp>
      <p:pic>
        <p:nvPicPr>
          <p:cNvPr descr="OOP principle of encapsulation illustrated using a pill. Class containing variables and methods ancapsulated in the class" id="790" name="Google Shape;790;p91"/>
          <p:cNvPicPr preferRelativeResize="0"/>
          <p:nvPr/>
        </p:nvPicPr>
        <p:blipFill rotWithShape="1">
          <a:blip r:embed="rId3">
            <a:alphaModFix/>
          </a:blip>
          <a:srcRect b="0" l="0" r="0" t="0"/>
          <a:stretch/>
        </p:blipFill>
        <p:spPr>
          <a:xfrm>
            <a:off x="6860550" y="2726675"/>
            <a:ext cx="2136675" cy="1949050"/>
          </a:xfrm>
          <a:prstGeom prst="rect">
            <a:avLst/>
          </a:prstGeom>
          <a:noFill/>
          <a:ln>
            <a:noFill/>
          </a:ln>
        </p:spPr>
      </p:pic>
      <p:pic>
        <p:nvPicPr>
          <p:cNvPr descr="Cross icon flat vector design, cancel symbol." id="791" name="Google Shape;791;p91"/>
          <p:cNvPicPr preferRelativeResize="0"/>
          <p:nvPr/>
        </p:nvPicPr>
        <p:blipFill rotWithShape="1">
          <a:blip r:embed="rId4">
            <a:alphaModFix/>
          </a:blip>
          <a:srcRect b="0" l="0" r="0" t="0"/>
          <a:stretch/>
        </p:blipFill>
        <p:spPr>
          <a:xfrm>
            <a:off x="8106100" y="3938975"/>
            <a:ext cx="1037900" cy="1117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5" name="Shape 795"/>
        <p:cNvGrpSpPr/>
        <p:nvPr/>
      </p:nvGrpSpPr>
      <p:grpSpPr>
        <a:xfrm>
          <a:off x="0" y="0"/>
          <a:ext cx="0" cy="0"/>
          <a:chOff x="0" y="0"/>
          <a:chExt cx="0" cy="0"/>
        </a:xfrm>
      </p:grpSpPr>
      <p:sp>
        <p:nvSpPr>
          <p:cNvPr id="796" name="Google Shape;796;p92"/>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If the subclass is depending on superclass behaviour for its operation, it suddenly becomes fragile.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When the behaviour of superclass changes,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functionality in the subclass may get broken,</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without any change on its part.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Composition offers better test-ability of a class than Inheritance.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97" name="Google Shape;797;p9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8" name="Google Shape;798;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9" name="Google Shape;799;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00" name="Google Shape;800;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01" name="Google Shape;801;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Inheritance vs Composition</a:t>
            </a:r>
            <a:endParaRPr b="1" i="0" sz="3000" u="none" cap="none" strike="noStrike">
              <a:solidFill>
                <a:srgbClr val="FFFFFF"/>
              </a:solidFill>
              <a:latin typeface="Calibri"/>
              <a:ea typeface="Calibri"/>
              <a:cs typeface="Calibri"/>
              <a:sym typeface="Calibri"/>
            </a:endParaRPr>
          </a:p>
        </p:txBody>
      </p:sp>
      <p:pic>
        <p:nvPicPr>
          <p:cNvPr descr="Small people programmers coding and correct errors in project. Laptop screen with program code. Trendy flat style. Vector illustration." id="802" name="Google Shape;802;p92"/>
          <p:cNvPicPr preferRelativeResize="0"/>
          <p:nvPr/>
        </p:nvPicPr>
        <p:blipFill rotWithShape="1">
          <a:blip r:embed="rId3">
            <a:alphaModFix/>
          </a:blip>
          <a:srcRect b="0" l="0" r="0" t="0"/>
          <a:stretch/>
        </p:blipFill>
        <p:spPr>
          <a:xfrm>
            <a:off x="6724425" y="2082850"/>
            <a:ext cx="2182150" cy="1880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6" name="Shape 806"/>
        <p:cNvGrpSpPr/>
        <p:nvPr/>
      </p:nvGrpSpPr>
      <p:grpSpPr>
        <a:xfrm>
          <a:off x="0" y="0"/>
          <a:ext cx="0" cy="0"/>
          <a:chOff x="0" y="0"/>
          <a:chExt cx="0" cy="0"/>
        </a:xfrm>
      </p:grpSpPr>
      <p:sp>
        <p:nvSpPr>
          <p:cNvPr id="807" name="Google Shape;807;p9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8" name="Google Shape;808;p93"/>
          <p:cNvSpPr txBox="1"/>
          <p:nvPr/>
        </p:nvSpPr>
        <p:spPr>
          <a:xfrm>
            <a:off x="507300" y="763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Let’s see the relationship b/w Shape class and a Rectangle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333333"/>
              </a:solidFill>
              <a:highlight>
                <a:srgbClr val="F5F5F5"/>
              </a:highlight>
              <a:latin typeface="Merriweather"/>
              <a:ea typeface="Merriweather"/>
              <a:cs typeface="Merriweather"/>
              <a:sym typeface="Merriweather"/>
            </a:endParaRPr>
          </a:p>
          <a:p>
            <a:pPr indent="0" lvl="0" marL="0" marR="0" rtl="0" algn="l">
              <a:lnSpc>
                <a:spcPct val="115000"/>
              </a:lnSpc>
              <a:spcBef>
                <a:spcPts val="12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Now you know that shapes have some dimension. In this case, you can represent the dimensions of a shape with the help of a Dimension class. </a:t>
            </a:r>
            <a:endParaRPr b="0" i="0" sz="2400" u="none" cap="none" strike="noStrike">
              <a:solidFill>
                <a:srgbClr val="000000"/>
              </a:solidFill>
              <a:latin typeface="Calibri"/>
              <a:ea typeface="Calibri"/>
              <a:cs typeface="Calibri"/>
              <a:sym typeface="Calibri"/>
            </a:endParaRPr>
          </a:p>
        </p:txBody>
      </p:sp>
      <p:sp>
        <p:nvSpPr>
          <p:cNvPr id="809" name="Google Shape;809;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0" name="Google Shape;810;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11" name="Google Shape;811;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 Example</a:t>
            </a:r>
            <a:endParaRPr b="1" i="0" sz="3000" u="none" cap="none" strike="noStrike">
              <a:solidFill>
                <a:srgbClr val="FFFFFF"/>
              </a:solidFill>
              <a:latin typeface="Calibri"/>
              <a:ea typeface="Calibri"/>
              <a:cs typeface="Calibri"/>
              <a:sym typeface="Calibri"/>
            </a:endParaRPr>
          </a:p>
        </p:txBody>
      </p:sp>
      <p:pic>
        <p:nvPicPr>
          <p:cNvPr id="812" name="Google Shape;812;p93"/>
          <p:cNvPicPr preferRelativeResize="0"/>
          <p:nvPr/>
        </p:nvPicPr>
        <p:blipFill rotWithShape="1">
          <a:blip r:embed="rId3">
            <a:alphaModFix/>
          </a:blip>
          <a:srcRect b="0" l="0" r="0" t="0"/>
          <a:stretch/>
        </p:blipFill>
        <p:spPr>
          <a:xfrm>
            <a:off x="2399375" y="1338200"/>
            <a:ext cx="4171625" cy="234655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6" name="Shape 816"/>
        <p:cNvGrpSpPr/>
        <p:nvPr/>
      </p:nvGrpSpPr>
      <p:grpSpPr>
        <a:xfrm>
          <a:off x="0" y="0"/>
          <a:ext cx="0" cy="0"/>
          <a:chOff x="0" y="0"/>
          <a:chExt cx="0" cy="0"/>
        </a:xfrm>
      </p:grpSpPr>
      <p:sp>
        <p:nvSpPr>
          <p:cNvPr id="817" name="Google Shape;817;p9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8" name="Google Shape;818;p9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So now, the relationship between the Shape class and the Dimension class can be represented as follows: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9" name="Google Shape;819;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0" name="Google Shape;820;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21" name="Google Shape;821;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822" name="Google Shape;822;p94"/>
          <p:cNvPicPr preferRelativeResize="0"/>
          <p:nvPr/>
        </p:nvPicPr>
        <p:blipFill rotWithShape="1">
          <a:blip r:embed="rId3">
            <a:alphaModFix/>
          </a:blip>
          <a:srcRect b="0" l="0" r="0" t="0"/>
          <a:stretch/>
        </p:blipFill>
        <p:spPr>
          <a:xfrm>
            <a:off x="1857225" y="1943150"/>
            <a:ext cx="5285124" cy="2972900"/>
          </a:xfrm>
          <a:prstGeom prst="rect">
            <a:avLst/>
          </a:prstGeom>
          <a:noFill/>
          <a:ln cap="flat" cmpd="sng" w="38100">
            <a:solidFill>
              <a:srgbClr val="000000"/>
            </a:solidFill>
            <a:prstDash val="solid"/>
            <a:round/>
            <a:headEnd len="sm" w="sm" type="none"/>
            <a:tailEnd len="sm" w="sm" type="none"/>
          </a:ln>
        </p:spPr>
      </p:pic>
      <p:sp>
        <p:nvSpPr>
          <p:cNvPr id="823" name="Google Shape;823;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7" name="Shape 827"/>
        <p:cNvGrpSpPr/>
        <p:nvPr/>
      </p:nvGrpSpPr>
      <p:grpSpPr>
        <a:xfrm>
          <a:off x="0" y="0"/>
          <a:ext cx="0" cy="0"/>
          <a:chOff x="0" y="0"/>
          <a:chExt cx="0" cy="0"/>
        </a:xfrm>
      </p:grpSpPr>
      <p:sp>
        <p:nvSpPr>
          <p:cNvPr id="828" name="Google Shape;828;p9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9" name="Google Shape;829;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0" name="Google Shape;830;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31" name="Google Shape;831;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32" name="Google Shape;832;p95"/>
          <p:cNvSpPr txBox="1"/>
          <p:nvPr/>
        </p:nvSpPr>
        <p:spPr>
          <a:xfrm>
            <a:off x="507300" y="763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So, in the case of the Shape and Dimension classes, the composition relationship in a Java code will look like this: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ourier New"/>
                <a:ea typeface="Courier New"/>
                <a:cs typeface="Courier New"/>
                <a:sym typeface="Courier New"/>
              </a:rPr>
              <a:t>public class Shape {</a:t>
            </a:r>
            <a:endParaRPr b="1" i="0" sz="2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ourier New"/>
                <a:ea typeface="Courier New"/>
                <a:cs typeface="Courier New"/>
                <a:sym typeface="Courier New"/>
              </a:rPr>
              <a:t>   Dimension dimension;</a:t>
            </a:r>
            <a:endParaRPr b="1" i="0" sz="2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ourier New"/>
                <a:ea typeface="Courier New"/>
                <a:cs typeface="Courier New"/>
                <a:sym typeface="Courier New"/>
              </a:rPr>
              <a:t>}</a:t>
            </a:r>
            <a:endParaRPr b="1" i="0" sz="24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statement </a:t>
            </a:r>
            <a:r>
              <a:rPr b="1" i="0" lang="en" sz="2400" u="none" cap="none" strike="noStrike">
                <a:solidFill>
                  <a:srgbClr val="000000"/>
                </a:solidFill>
                <a:latin typeface="Calibri"/>
                <a:ea typeface="Calibri"/>
                <a:cs typeface="Calibri"/>
                <a:sym typeface="Calibri"/>
              </a:rPr>
              <a:t>‘Dimension dimension;’</a:t>
            </a:r>
            <a:r>
              <a:rPr b="0" i="0" lang="en" sz="2400" u="none" cap="none" strike="noStrike">
                <a:solidFill>
                  <a:srgbClr val="000000"/>
                </a:solidFill>
                <a:latin typeface="Calibri"/>
                <a:ea typeface="Calibri"/>
                <a:cs typeface="Calibri"/>
                <a:sym typeface="Calibri"/>
              </a:rPr>
              <a:t> creates an object of Dimension class inside Shape class, which can be used by the Square &amp; Rectangle class, which inherits from the Shape class.</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33" name="Google Shape;833;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Composition: Example</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 name="Shape 157"/>
        <p:cNvGrpSpPr/>
        <p:nvPr/>
      </p:nvGrpSpPr>
      <p:grpSpPr>
        <a:xfrm>
          <a:off x="0" y="0"/>
          <a:ext cx="0" cy="0"/>
          <a:chOff x="0" y="0"/>
          <a:chExt cx="0" cy="0"/>
        </a:xfrm>
      </p:grpSpPr>
      <p:sp>
        <p:nvSpPr>
          <p:cNvPr id="158" name="Google Shape;158;p33"/>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What happens when a method is declared as final?</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What is the use of static keyword?</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What is the difference between parameterized and default constructors?</a:t>
            </a:r>
            <a:endParaRPr sz="2400">
              <a:latin typeface="Calibri"/>
              <a:ea typeface="Calibri"/>
              <a:cs typeface="Calibri"/>
              <a:sym typeface="Calibri"/>
            </a:endParaRPr>
          </a:p>
          <a:p>
            <a:pPr indent="0" lvl="0" marL="457200" marR="0" rtl="0" algn="l">
              <a:lnSpc>
                <a:spcPct val="115000"/>
              </a:lnSpc>
              <a:spcBef>
                <a:spcPts val="0"/>
              </a:spcBef>
              <a:spcAft>
                <a:spcPts val="0"/>
              </a:spcAft>
              <a:buNone/>
            </a:pPr>
            <a:r>
              <a:t/>
            </a:r>
            <a:endParaRPr sz="2400">
              <a:latin typeface="Calibri"/>
              <a:ea typeface="Calibri"/>
              <a:cs typeface="Calibri"/>
              <a:sym typeface="Calibri"/>
            </a:endParaRPr>
          </a:p>
          <a:p>
            <a:pPr indent="-381000" lvl="0" marL="457200" marR="0" rtl="0" algn="l">
              <a:lnSpc>
                <a:spcPct val="115000"/>
              </a:lnSpc>
              <a:spcBef>
                <a:spcPts val="0"/>
              </a:spcBef>
              <a:spcAft>
                <a:spcPts val="0"/>
              </a:spcAft>
              <a:buSzPts val="2400"/>
              <a:buFont typeface="Calibri"/>
              <a:buChar char="●"/>
            </a:pPr>
            <a:r>
              <a:rPr lang="en" sz="2400">
                <a:latin typeface="Calibri"/>
                <a:ea typeface="Calibri"/>
                <a:cs typeface="Calibri"/>
                <a:sym typeface="Calibri"/>
              </a:rPr>
              <a:t>Can a variable be declared as both static as well as final?</a:t>
            </a:r>
            <a:endParaRPr sz="2400">
              <a:latin typeface="Calibri"/>
              <a:ea typeface="Calibri"/>
              <a:cs typeface="Calibri"/>
              <a:sym typeface="Calibri"/>
            </a:endParaRPr>
          </a:p>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sp>
        <p:nvSpPr>
          <p:cNvPr id="159" name="Google Shape;159;p3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0" name="Google Shape;160;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1" name="Google Shape;161;p3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Calibri"/>
                <a:ea typeface="Calibri"/>
                <a:cs typeface="Calibri"/>
                <a:sym typeface="Calibri"/>
              </a:rPr>
              <a:t>Spot Test</a:t>
            </a:r>
            <a:endParaRPr b="1" sz="3000">
              <a:solidFill>
                <a:srgbClr val="FFFFFF"/>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7" name="Shape 837"/>
        <p:cNvGrpSpPr/>
        <p:nvPr/>
      </p:nvGrpSpPr>
      <p:grpSpPr>
        <a:xfrm>
          <a:off x="0" y="0"/>
          <a:ext cx="0" cy="0"/>
          <a:chOff x="0" y="0"/>
          <a:chExt cx="0" cy="0"/>
        </a:xfrm>
      </p:grpSpPr>
      <p:sp>
        <p:nvSpPr>
          <p:cNvPr id="838" name="Google Shape;838;p9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9" name="Google Shape;839;p96"/>
          <p:cNvSpPr txBox="1"/>
          <p:nvPr/>
        </p:nvSpPr>
        <p:spPr>
          <a:xfrm>
            <a:off x="236200" y="781100"/>
            <a:ext cx="85140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Inheritance</a:t>
            </a:r>
            <a:r>
              <a:rPr b="0" i="0" lang="en" sz="2400" u="none" cap="none" strike="noStrike">
                <a:solidFill>
                  <a:schemeClr val="dk1"/>
                </a:solidFill>
                <a:latin typeface="Calibri"/>
                <a:ea typeface="Calibri"/>
                <a:cs typeface="Calibri"/>
                <a:sym typeface="Calibri"/>
              </a:rPr>
              <a:t> provides a means by which an object of one class can use the properties of an object of another class.</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class that contains common functionalities for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other classes to inherit is called a </a:t>
            </a:r>
            <a:r>
              <a:rPr b="0" i="0" lang="en" sz="2400" u="none" cap="none" strike="noStrike">
                <a:solidFill>
                  <a:schemeClr val="dk1"/>
                </a:solidFill>
                <a:highlight>
                  <a:srgbClr val="FFFFFF"/>
                </a:highlight>
                <a:latin typeface="Calibri"/>
                <a:ea typeface="Calibri"/>
                <a:cs typeface="Calibri"/>
                <a:sym typeface="Calibri"/>
              </a:rPr>
              <a:t>superclass</a:t>
            </a:r>
            <a:endParaRPr b="0" i="0" sz="2400" u="none" cap="none" strike="noStrike">
              <a:solidFill>
                <a:schemeClr val="dk1"/>
              </a:solidFill>
              <a:highlight>
                <a:srgbClr val="FFFFFF"/>
              </a:highlight>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class that inherits from a superclass is called a </a:t>
            </a:r>
            <a:r>
              <a:rPr b="0" i="0" lang="en" sz="2400" u="none" cap="none" strike="noStrike">
                <a:solidFill>
                  <a:schemeClr val="dk1"/>
                </a:solidFill>
                <a:highlight>
                  <a:srgbClr val="FFFFFF"/>
                </a:highlight>
                <a:latin typeface="Calibri"/>
                <a:ea typeface="Calibri"/>
                <a:cs typeface="Calibri"/>
                <a:sym typeface="Calibri"/>
              </a:rPr>
              <a:t>subclass.</a:t>
            </a:r>
            <a:endParaRPr b="0" i="0" sz="2400" u="none" cap="none" strike="noStrike">
              <a:solidFill>
                <a:schemeClr val="dk1"/>
              </a:solidFill>
              <a:highlight>
                <a:srgbClr val="FFFFFF"/>
              </a:highlight>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 sz="2400" u="none" cap="none" strike="noStrike">
                <a:solidFill>
                  <a:schemeClr val="dk1"/>
                </a:solidFill>
                <a:latin typeface="Calibri"/>
                <a:ea typeface="Calibri"/>
                <a:cs typeface="Calibri"/>
                <a:sym typeface="Calibri"/>
              </a:rPr>
              <a:t>Constructor chaining: </a:t>
            </a:r>
            <a:r>
              <a:rPr b="0" i="0" lang="en" sz="2400" u="none" cap="none" strike="noStrike">
                <a:solidFill>
                  <a:schemeClr val="dk1"/>
                </a:solidFill>
                <a:latin typeface="Calibri"/>
                <a:ea typeface="Calibri"/>
                <a:cs typeface="Calibri"/>
                <a:sym typeface="Calibri"/>
              </a:rPr>
              <a:t>When a subclass constructor calls the superclass constructor, this phenomenon is known as constructor chaining.</a:t>
            </a:r>
            <a:endParaRPr b="1" i="0" sz="2400" u="none" cap="none" strike="noStrike">
              <a:solidFill>
                <a:schemeClr val="dk1"/>
              </a:solidFill>
              <a:highlight>
                <a:srgbClr val="FFFFFF"/>
              </a:highlight>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highlight>
                <a:srgbClr val="FFFF00"/>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Calibri"/>
              <a:ea typeface="Calibri"/>
              <a:cs typeface="Calibri"/>
              <a:sym typeface="Calibri"/>
            </a:endParaRPr>
          </a:p>
        </p:txBody>
      </p:sp>
      <p:sp>
        <p:nvSpPr>
          <p:cNvPr id="840" name="Google Shape;840;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1" name="Google Shape;841;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42" name="Google Shape;842;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Calibri"/>
                <a:ea typeface="Calibri"/>
                <a:cs typeface="Calibri"/>
                <a:sym typeface="Calibri"/>
              </a:rPr>
              <a:t>Summary</a:t>
            </a:r>
            <a:endParaRPr b="1" i="0" sz="3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Calibri"/>
              <a:ea typeface="Calibri"/>
              <a:cs typeface="Calibri"/>
              <a:sym typeface="Calibri"/>
            </a:endParaRPr>
          </a:p>
        </p:txBody>
      </p:sp>
      <p:sp>
        <p:nvSpPr>
          <p:cNvPr id="843" name="Google Shape;843;p96"/>
          <p:cNvSpPr txBox="1"/>
          <p:nvPr/>
        </p:nvSpPr>
        <p:spPr>
          <a:xfrm>
            <a:off x="644475" y="4658300"/>
            <a:ext cx="7746300" cy="30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rgbClr val="4C113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7" name="Shape 847"/>
        <p:cNvGrpSpPr/>
        <p:nvPr/>
      </p:nvGrpSpPr>
      <p:grpSpPr>
        <a:xfrm>
          <a:off x="0" y="0"/>
          <a:ext cx="0" cy="0"/>
          <a:chOff x="0" y="0"/>
          <a:chExt cx="0" cy="0"/>
        </a:xfrm>
      </p:grpSpPr>
      <p:sp>
        <p:nvSpPr>
          <p:cNvPr id="848" name="Google Shape;848;p9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9" name="Google Shape;849;p9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0" name="Google Shape;850;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51" name="Google Shape;851;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52" name="Google Shape;852;p97"/>
          <p:cNvSpPr txBox="1"/>
          <p:nvPr/>
        </p:nvSpPr>
        <p:spPr>
          <a:xfrm>
            <a:off x="507300" y="763375"/>
            <a:ext cx="83544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a subclass object can access the properties of a superclass - no matter whether it's a direct parent or an indirect parent but the vice-versa is not true.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1" i="0" lang="en" sz="2400" u="none" cap="none" strike="noStrike">
                <a:solidFill>
                  <a:schemeClr val="dk1"/>
                </a:solidFill>
                <a:latin typeface="Calibri"/>
                <a:ea typeface="Calibri"/>
                <a:cs typeface="Calibri"/>
                <a:sym typeface="Calibri"/>
              </a:rPr>
              <a:t>Protected Access Modifier </a:t>
            </a:r>
            <a:r>
              <a:rPr b="0" i="0" lang="en" sz="2400" u="none" cap="none" strike="noStrike">
                <a:solidFill>
                  <a:schemeClr val="dk1"/>
                </a:solidFill>
                <a:latin typeface="Calibri"/>
                <a:ea typeface="Calibri"/>
                <a:cs typeface="Calibri"/>
                <a:sym typeface="Calibri"/>
              </a:rPr>
              <a:t>is an access modifier which is less attractive than private but more restrictive than public. A variable with a protected access modifier is accessible outside the class but only to a subclass.</a:t>
            </a:r>
            <a:endParaRPr b="0" i="0" sz="2400" u="none" cap="none" strike="noStrike">
              <a:solidFill>
                <a:schemeClr val="dk1"/>
              </a:solidFill>
              <a:latin typeface="Calibri"/>
              <a:ea typeface="Calibri"/>
              <a:cs typeface="Calibri"/>
              <a:sym typeface="Calibri"/>
            </a:endParaRPr>
          </a:p>
        </p:txBody>
      </p:sp>
      <p:sp>
        <p:nvSpPr>
          <p:cNvPr id="853" name="Google Shape;853;p9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 </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7" name="Shape 857"/>
        <p:cNvGrpSpPr/>
        <p:nvPr/>
      </p:nvGrpSpPr>
      <p:grpSpPr>
        <a:xfrm>
          <a:off x="0" y="0"/>
          <a:ext cx="0" cy="0"/>
          <a:chOff x="0" y="0"/>
          <a:chExt cx="0" cy="0"/>
        </a:xfrm>
      </p:grpSpPr>
      <p:sp>
        <p:nvSpPr>
          <p:cNvPr id="858" name="Google Shape;858;p9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59" name="Google Shape;859;p9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0" name="Google Shape;860;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61" name="Google Shape;861;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862" name="Google Shape;862;p98"/>
          <p:cNvSpPr txBox="1"/>
          <p:nvPr/>
        </p:nvSpPr>
        <p:spPr>
          <a:xfrm>
            <a:off x="507300" y="763375"/>
            <a:ext cx="83544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1" i="0" lang="en" sz="2400" u="none" cap="none" strike="noStrike">
                <a:solidFill>
                  <a:schemeClr val="dk1"/>
                </a:solidFill>
                <a:latin typeface="Calibri"/>
                <a:ea typeface="Calibri"/>
                <a:cs typeface="Calibri"/>
                <a:sym typeface="Calibri"/>
              </a:rPr>
              <a:t>Composition</a:t>
            </a:r>
            <a:r>
              <a:rPr b="0" i="0" lang="en" sz="2400" u="none" cap="none" strike="noStrike">
                <a:solidFill>
                  <a:schemeClr val="dk1"/>
                </a:solidFill>
                <a:latin typeface="Calibri"/>
                <a:ea typeface="Calibri"/>
                <a:cs typeface="Calibri"/>
                <a:sym typeface="Calibri"/>
              </a:rPr>
              <a:t> is a kind of relationship between two classes. It is considered as  </a:t>
            </a:r>
            <a:r>
              <a:rPr b="0" i="0" lang="en" sz="2400" u="none" cap="none" strike="noStrike">
                <a:solidFill>
                  <a:schemeClr val="dk1"/>
                </a:solidFill>
                <a:highlight>
                  <a:srgbClr val="FFFFFF"/>
                </a:highlight>
                <a:latin typeface="Calibri"/>
                <a:ea typeface="Calibri"/>
                <a:cs typeface="Calibri"/>
                <a:sym typeface="Calibri"/>
              </a:rPr>
              <a:t>has-a</a:t>
            </a:r>
            <a:r>
              <a:rPr b="0" i="0" lang="en" sz="2400" u="none" cap="none" strike="noStrike">
                <a:solidFill>
                  <a:schemeClr val="dk1"/>
                </a:solidFill>
                <a:latin typeface="Calibri"/>
                <a:ea typeface="Calibri"/>
                <a:cs typeface="Calibri"/>
                <a:sym typeface="Calibri"/>
              </a:rPr>
              <a:t> type of relationship between two classes. This means that one of the class contains an attribute which is of the type of other class.</a:t>
            </a:r>
            <a:endParaRPr b="0" i="0" sz="2400" u="none" cap="none" strike="noStrike">
              <a:solidFill>
                <a:schemeClr val="dk1"/>
              </a:solidFill>
              <a:latin typeface="Calibri"/>
              <a:ea typeface="Calibri"/>
              <a:cs typeface="Calibri"/>
              <a:sym typeface="Calibri"/>
            </a:endParaRPr>
          </a:p>
        </p:txBody>
      </p:sp>
      <p:sp>
        <p:nvSpPr>
          <p:cNvPr id="863" name="Google Shape;863;p9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 </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67" name="Shape 867"/>
        <p:cNvGrpSpPr/>
        <p:nvPr/>
      </p:nvGrpSpPr>
      <p:grpSpPr>
        <a:xfrm>
          <a:off x="0" y="0"/>
          <a:ext cx="0" cy="0"/>
          <a:chOff x="0" y="0"/>
          <a:chExt cx="0" cy="0"/>
        </a:xfrm>
      </p:grpSpPr>
      <p:sp>
        <p:nvSpPr>
          <p:cNvPr id="868" name="Google Shape;868;p99"/>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69" name="Google Shape;869;p99"/>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870" name="Google Shape;870;p99"/>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71" name="Google Shape;871;p99"/>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5" name="Shape 165"/>
        <p:cNvGrpSpPr/>
        <p:nvPr/>
      </p:nvGrpSpPr>
      <p:grpSpPr>
        <a:xfrm>
          <a:off x="0" y="0"/>
          <a:ext cx="0" cy="0"/>
          <a:chOff x="0" y="0"/>
          <a:chExt cx="0" cy="0"/>
        </a:xfrm>
      </p:grpSpPr>
      <p:sp>
        <p:nvSpPr>
          <p:cNvPr id="166" name="Google Shape;166;p3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8" name="Google Shape;168;p34"/>
          <p:cNvSpPr txBox="1"/>
          <p:nvPr/>
        </p:nvSpPr>
        <p:spPr>
          <a:xfrm>
            <a:off x="507300" y="14350"/>
            <a:ext cx="8342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The Second Principle of OOPs: </a:t>
            </a:r>
            <a:r>
              <a:rPr b="1" i="0" lang="en" sz="3000" u="none" cap="none" strike="noStrike">
                <a:solidFill>
                  <a:schemeClr val="lt1"/>
                </a:solidFill>
                <a:latin typeface="Calibri"/>
                <a:ea typeface="Calibri"/>
                <a:cs typeface="Calibri"/>
                <a:sym typeface="Calibri"/>
              </a:rPr>
              <a:t>Encapsulation</a:t>
            </a:r>
            <a:endParaRPr b="1" i="0" sz="3000" u="none" cap="none" strike="noStrike">
              <a:solidFill>
                <a:srgbClr val="FFFFFF"/>
              </a:solidFill>
              <a:latin typeface="Calibri"/>
              <a:ea typeface="Calibri"/>
              <a:cs typeface="Calibri"/>
              <a:sym typeface="Calibri"/>
            </a:endParaRPr>
          </a:p>
        </p:txBody>
      </p:sp>
      <p:sp>
        <p:nvSpPr>
          <p:cNvPr id="169" name="Google Shape;169;p34"/>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chemeClr val="dk1"/>
                </a:solidFill>
                <a:latin typeface="Calibri"/>
                <a:ea typeface="Calibri"/>
                <a:cs typeface="Calibri"/>
                <a:sym typeface="Calibri"/>
              </a:rPr>
              <a:t>What is encapsulation?</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Encapsulation is a principle based on hiding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state of objects and restricting their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access to various parts of your program.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Encapsulation is achieved with the use of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private access modifiers and the getter and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setter methods.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 </a:t>
            </a:r>
            <a:endParaRPr b="0" i="0" sz="1200" u="none" cap="none" strike="noStrike">
              <a:solidFill>
                <a:srgbClr val="333333"/>
              </a:solidFill>
              <a:highlight>
                <a:srgbClr val="F5F5F5"/>
              </a:highlight>
              <a:latin typeface="Merriweather"/>
              <a:ea typeface="Merriweather"/>
              <a:cs typeface="Merriweather"/>
              <a:sym typeface="Merriweather"/>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OOP principle of encapsulation illustrated using a pill. Class containing variables and methods ancapsulated in the class" id="170" name="Google Shape;170;p34"/>
          <p:cNvPicPr preferRelativeResize="0"/>
          <p:nvPr/>
        </p:nvPicPr>
        <p:blipFill rotWithShape="1">
          <a:blip r:embed="rId3">
            <a:alphaModFix/>
          </a:blip>
          <a:srcRect b="0" l="0" r="0" t="0"/>
          <a:stretch/>
        </p:blipFill>
        <p:spPr>
          <a:xfrm>
            <a:off x="6027975" y="1603900"/>
            <a:ext cx="3032025" cy="313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4" name="Shape 174"/>
        <p:cNvGrpSpPr/>
        <p:nvPr/>
      </p:nvGrpSpPr>
      <p:grpSpPr>
        <a:xfrm>
          <a:off x="0" y="0"/>
          <a:ext cx="0" cy="0"/>
          <a:chOff x="0" y="0"/>
          <a:chExt cx="0" cy="0"/>
        </a:xfrm>
      </p:grpSpPr>
      <p:sp>
        <p:nvSpPr>
          <p:cNvPr id="175" name="Google Shape;175;p3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chemeClr val="dk1"/>
                </a:solidFill>
                <a:latin typeface="Calibri"/>
                <a:ea typeface="Calibri"/>
                <a:cs typeface="Calibri"/>
                <a:sym typeface="Calibri"/>
              </a:rPr>
              <a:t>How do you create a fully encapsulated class?</a:t>
            </a:r>
            <a:endParaRPr b="1" i="0" sz="2400" u="sng"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Make all the instance variables of a class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private.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Only use getter and setter methods to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read or write values of the instance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variables.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76" name="Google Shape;176;p3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8" name="Google Shape;178;p3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Padlock With Keyhole icon in personal data security Illustrates cyber data or information privacy idea. blue color abstract hi speed internet technology." id="179" name="Google Shape;179;p35"/>
          <p:cNvPicPr preferRelativeResize="0"/>
          <p:nvPr/>
        </p:nvPicPr>
        <p:blipFill rotWithShape="1">
          <a:blip r:embed="rId3">
            <a:alphaModFix/>
          </a:blip>
          <a:srcRect b="0" l="0" r="0" t="0"/>
          <a:stretch/>
        </p:blipFill>
        <p:spPr>
          <a:xfrm>
            <a:off x="6073050" y="2403450"/>
            <a:ext cx="2839601" cy="1590175"/>
          </a:xfrm>
          <a:prstGeom prst="rect">
            <a:avLst/>
          </a:prstGeom>
          <a:noFill/>
          <a:ln>
            <a:noFill/>
          </a:ln>
        </p:spPr>
      </p:pic>
      <p:sp>
        <p:nvSpPr>
          <p:cNvPr id="180" name="Google Shape;180;p35"/>
          <p:cNvSpPr txBox="1"/>
          <p:nvPr/>
        </p:nvSpPr>
        <p:spPr>
          <a:xfrm>
            <a:off x="507300" y="14350"/>
            <a:ext cx="83421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The Second Principle of OOPs: </a:t>
            </a:r>
            <a:r>
              <a:rPr b="1" i="0" lang="en" sz="3000" u="none" cap="none" strike="noStrike">
                <a:solidFill>
                  <a:schemeClr val="lt1"/>
                </a:solidFill>
                <a:latin typeface="Calibri"/>
                <a:ea typeface="Calibri"/>
                <a:cs typeface="Calibri"/>
                <a:sym typeface="Calibri"/>
              </a:rPr>
              <a:t>Encapsulation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